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9"/>
  </p:notesMasterIdLst>
  <p:handoutMasterIdLst>
    <p:handoutMasterId r:id="rId40"/>
  </p:handoutMasterIdLst>
  <p:sldIdLst>
    <p:sldId id="1265" r:id="rId2"/>
    <p:sldId id="269" r:id="rId3"/>
    <p:sldId id="1266" r:id="rId4"/>
    <p:sldId id="258" r:id="rId5"/>
    <p:sldId id="1305" r:id="rId6"/>
    <p:sldId id="286" r:id="rId7"/>
    <p:sldId id="261" r:id="rId8"/>
    <p:sldId id="1306" r:id="rId9"/>
    <p:sldId id="267" r:id="rId10"/>
    <p:sldId id="1277" r:id="rId11"/>
    <p:sldId id="291" r:id="rId12"/>
    <p:sldId id="1278" r:id="rId13"/>
    <p:sldId id="1279" r:id="rId14"/>
    <p:sldId id="307" r:id="rId15"/>
    <p:sldId id="287" r:id="rId16"/>
    <p:sldId id="1276" r:id="rId17"/>
    <p:sldId id="309" r:id="rId18"/>
    <p:sldId id="1270" r:id="rId19"/>
    <p:sldId id="1271" r:id="rId20"/>
    <p:sldId id="1272" r:id="rId21"/>
    <p:sldId id="1273" r:id="rId22"/>
    <p:sldId id="1274" r:id="rId23"/>
    <p:sldId id="1292" r:id="rId24"/>
    <p:sldId id="1290" r:id="rId25"/>
    <p:sldId id="1275" r:id="rId26"/>
    <p:sldId id="263" r:id="rId27"/>
    <p:sldId id="272" r:id="rId28"/>
    <p:sldId id="1285" r:id="rId29"/>
    <p:sldId id="1316" r:id="rId30"/>
    <p:sldId id="1297" r:id="rId31"/>
    <p:sldId id="1315" r:id="rId32"/>
    <p:sldId id="1310" r:id="rId33"/>
    <p:sldId id="1311" r:id="rId34"/>
    <p:sldId id="1301" r:id="rId35"/>
    <p:sldId id="1294" r:id="rId36"/>
    <p:sldId id="1308" r:id="rId37"/>
    <p:sldId id="1281" r:id="rId38"/>
  </p:sldIdLst>
  <p:sldSz cx="9144000" cy="6858000" type="screen4x3"/>
  <p:notesSz cx="6797675" cy="9926638"/>
  <p:defaultTextStyle>
    <a:defPPr>
      <a:defRPr lang="fr-FR"/>
    </a:defPPr>
    <a:lvl1pPr algn="l" rtl="0" eaLnBrk="0" fontAlgn="base" hangingPunct="0">
      <a:spcBef>
        <a:spcPct val="0"/>
      </a:spcBef>
      <a:spcAft>
        <a:spcPct val="0"/>
      </a:spcAft>
      <a:defRPr sz="1200" i="1" kern="1200">
        <a:solidFill>
          <a:schemeClr val="tx1"/>
        </a:solidFill>
        <a:latin typeface="ＭＳ Ｐゴシック" panose="020B0600070205080204" pitchFamily="50" charset="-128"/>
        <a:ea typeface="ＭＳ Ｐゴシック" panose="020B0600070205080204" pitchFamily="50" charset="-128"/>
        <a:cs typeface="+mn-cs"/>
      </a:defRPr>
    </a:lvl1pPr>
    <a:lvl2pPr marL="457200" algn="l" rtl="0" eaLnBrk="0" fontAlgn="base" hangingPunct="0">
      <a:spcBef>
        <a:spcPct val="0"/>
      </a:spcBef>
      <a:spcAft>
        <a:spcPct val="0"/>
      </a:spcAft>
      <a:defRPr sz="1200" i="1" kern="1200">
        <a:solidFill>
          <a:schemeClr val="tx1"/>
        </a:solidFill>
        <a:latin typeface="ＭＳ Ｐゴシック" panose="020B0600070205080204" pitchFamily="50" charset="-128"/>
        <a:ea typeface="ＭＳ Ｐゴシック" panose="020B0600070205080204" pitchFamily="50" charset="-128"/>
        <a:cs typeface="+mn-cs"/>
      </a:defRPr>
    </a:lvl2pPr>
    <a:lvl3pPr marL="914400" algn="l" rtl="0" eaLnBrk="0" fontAlgn="base" hangingPunct="0">
      <a:spcBef>
        <a:spcPct val="0"/>
      </a:spcBef>
      <a:spcAft>
        <a:spcPct val="0"/>
      </a:spcAft>
      <a:defRPr sz="1200" i="1" kern="1200">
        <a:solidFill>
          <a:schemeClr val="tx1"/>
        </a:solidFill>
        <a:latin typeface="ＭＳ Ｐゴシック" panose="020B0600070205080204" pitchFamily="50" charset="-128"/>
        <a:ea typeface="ＭＳ Ｐゴシック" panose="020B0600070205080204" pitchFamily="50" charset="-128"/>
        <a:cs typeface="+mn-cs"/>
      </a:defRPr>
    </a:lvl3pPr>
    <a:lvl4pPr marL="1371600" algn="l" rtl="0" eaLnBrk="0" fontAlgn="base" hangingPunct="0">
      <a:spcBef>
        <a:spcPct val="0"/>
      </a:spcBef>
      <a:spcAft>
        <a:spcPct val="0"/>
      </a:spcAft>
      <a:defRPr sz="1200" i="1" kern="1200">
        <a:solidFill>
          <a:schemeClr val="tx1"/>
        </a:solidFill>
        <a:latin typeface="ＭＳ Ｐゴシック" panose="020B0600070205080204" pitchFamily="50" charset="-128"/>
        <a:ea typeface="ＭＳ Ｐゴシック" panose="020B0600070205080204" pitchFamily="50" charset="-128"/>
        <a:cs typeface="+mn-cs"/>
      </a:defRPr>
    </a:lvl4pPr>
    <a:lvl5pPr marL="1828800" algn="l" rtl="0" eaLnBrk="0" fontAlgn="base" hangingPunct="0">
      <a:spcBef>
        <a:spcPct val="0"/>
      </a:spcBef>
      <a:spcAft>
        <a:spcPct val="0"/>
      </a:spcAft>
      <a:defRPr sz="1200" i="1" kern="1200">
        <a:solidFill>
          <a:schemeClr val="tx1"/>
        </a:solidFill>
        <a:latin typeface="ＭＳ Ｐゴシック" panose="020B0600070205080204" pitchFamily="50" charset="-128"/>
        <a:ea typeface="ＭＳ Ｐゴシック" panose="020B0600070205080204" pitchFamily="50" charset="-128"/>
        <a:cs typeface="+mn-cs"/>
      </a:defRPr>
    </a:lvl5pPr>
    <a:lvl6pPr marL="2286000" algn="l" defTabSz="914400" rtl="0" eaLnBrk="1" latinLnBrk="0" hangingPunct="1">
      <a:defRPr sz="1200" i="1" kern="1200">
        <a:solidFill>
          <a:schemeClr val="tx1"/>
        </a:solidFill>
        <a:latin typeface="ＭＳ Ｐゴシック" panose="020B0600070205080204" pitchFamily="50" charset="-128"/>
        <a:ea typeface="ＭＳ Ｐゴシック" panose="020B0600070205080204" pitchFamily="50" charset="-128"/>
        <a:cs typeface="+mn-cs"/>
      </a:defRPr>
    </a:lvl6pPr>
    <a:lvl7pPr marL="2743200" algn="l" defTabSz="914400" rtl="0" eaLnBrk="1" latinLnBrk="0" hangingPunct="1">
      <a:defRPr sz="1200" i="1" kern="1200">
        <a:solidFill>
          <a:schemeClr val="tx1"/>
        </a:solidFill>
        <a:latin typeface="ＭＳ Ｐゴシック" panose="020B0600070205080204" pitchFamily="50" charset="-128"/>
        <a:ea typeface="ＭＳ Ｐゴシック" panose="020B0600070205080204" pitchFamily="50" charset="-128"/>
        <a:cs typeface="+mn-cs"/>
      </a:defRPr>
    </a:lvl7pPr>
    <a:lvl8pPr marL="3200400" algn="l" defTabSz="914400" rtl="0" eaLnBrk="1" latinLnBrk="0" hangingPunct="1">
      <a:defRPr sz="1200" i="1" kern="1200">
        <a:solidFill>
          <a:schemeClr val="tx1"/>
        </a:solidFill>
        <a:latin typeface="ＭＳ Ｐゴシック" panose="020B0600070205080204" pitchFamily="50" charset="-128"/>
        <a:ea typeface="ＭＳ Ｐゴシック" panose="020B0600070205080204" pitchFamily="50" charset="-128"/>
        <a:cs typeface="+mn-cs"/>
      </a:defRPr>
    </a:lvl8pPr>
    <a:lvl9pPr marL="3657600" algn="l" defTabSz="914400" rtl="0" eaLnBrk="1" latinLnBrk="0" hangingPunct="1">
      <a:defRPr sz="1200" i="1" kern="1200">
        <a:solidFill>
          <a:schemeClr val="tx1"/>
        </a:solidFill>
        <a:latin typeface="ＭＳ Ｐゴシック" panose="020B0600070205080204" pitchFamily="50" charset="-128"/>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4119">
          <p15:clr>
            <a:srgbClr val="A4A3A4"/>
          </p15:clr>
        </p15:guide>
        <p15:guide id="2" orient="horz" pos="560">
          <p15:clr>
            <a:srgbClr val="A4A3A4"/>
          </p15:clr>
        </p15:guide>
        <p15:guide id="3" orient="horz" pos="904">
          <p15:clr>
            <a:srgbClr val="A4A3A4"/>
          </p15:clr>
        </p15:guide>
        <p15:guide id="4" orient="horz" pos="208">
          <p15:clr>
            <a:srgbClr val="A4A3A4"/>
          </p15:clr>
        </p15:guide>
        <p15:guide id="5" orient="horz" pos="1430">
          <p15:clr>
            <a:srgbClr val="A4A3A4"/>
          </p15:clr>
        </p15:guide>
        <p15:guide id="6" orient="horz" pos="3904">
          <p15:clr>
            <a:srgbClr val="A4A3A4"/>
          </p15:clr>
        </p15:guide>
        <p15:guide id="7" pos="410">
          <p15:clr>
            <a:srgbClr val="A4A3A4"/>
          </p15:clr>
        </p15:guide>
        <p15:guide id="8" pos="2881">
          <p15:clr>
            <a:srgbClr val="A4A3A4"/>
          </p15:clr>
        </p15:guide>
        <p15:guide id="9" pos="5346">
          <p15:clr>
            <a:srgbClr val="A4A3A4"/>
          </p15:clr>
        </p15:guide>
        <p15:guide id="10" pos="112">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CCF"/>
    <a:srgbClr val="FFFFFF"/>
    <a:srgbClr val="FF6600"/>
    <a:srgbClr val="FF9933"/>
    <a:srgbClr val="FF9900"/>
    <a:srgbClr val="CF2F2B"/>
    <a:srgbClr val="C83232"/>
    <a:srgbClr val="787008"/>
    <a:srgbClr val="808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8" autoAdjust="0"/>
    <p:restoredTop sz="84192" autoAdjust="0"/>
  </p:normalViewPr>
  <p:slideViewPr>
    <p:cSldViewPr snapToGrid="0">
      <p:cViewPr varScale="1">
        <p:scale>
          <a:sx n="96" d="100"/>
          <a:sy n="96" d="100"/>
        </p:scale>
        <p:origin x="1740" y="78"/>
      </p:cViewPr>
      <p:guideLst>
        <p:guide orient="horz" pos="4119"/>
        <p:guide orient="horz" pos="560"/>
        <p:guide orient="horz" pos="904"/>
        <p:guide orient="horz" pos="208"/>
        <p:guide orient="horz" pos="1430"/>
        <p:guide orient="horz" pos="3904"/>
        <p:guide pos="410"/>
        <p:guide pos="2881"/>
        <p:guide pos="5346"/>
        <p:guide pos="1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5" d="100"/>
          <a:sy n="95" d="100"/>
        </p:scale>
        <p:origin x="-1848"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058" name="Rectangle 2"/>
          <p:cNvSpPr>
            <a:spLocks noGrp="1" noChangeArrowheads="1"/>
          </p:cNvSpPr>
          <p:nvPr>
            <p:ph type="hdr" sz="quarter"/>
          </p:nvPr>
        </p:nvSpPr>
        <p:spPr bwMode="auto">
          <a:xfrm>
            <a:off x="1" y="0"/>
            <a:ext cx="2945406" cy="495793"/>
          </a:xfrm>
          <a:prstGeom prst="rect">
            <a:avLst/>
          </a:prstGeom>
          <a:noFill/>
          <a:ln>
            <a:noFill/>
          </a:ln>
          <a:effectLst/>
          <a:extLst>
            <a:ext uri="{909E8E84-426E-40dd-AFC4-6F175D3DCCD1}"/>
            <a:ext uri="{91240B29-F687-4f45-9708-019B960494DF}"/>
            <a:ext uri="{AF507438-7753-43e0-B8FC-AC1667EBCBE1}"/>
          </a:extLst>
        </p:spPr>
        <p:txBody>
          <a:bodyPr vert="horz" wrap="square" lIns="91306" tIns="45652" rIns="91306" bIns="45652" numCol="1" anchor="t" anchorCtr="0" compatLnSpc="1">
            <a:prstTxWarp prst="textNoShape">
              <a:avLst/>
            </a:prstTxWarp>
          </a:bodyPr>
          <a:lstStyle>
            <a:lvl1pPr defTabSz="912562">
              <a:defRPr i="0">
                <a:latin typeface="Times" charset="0"/>
                <a:ea typeface="ＭＳ Ｐゴシック" charset="-128"/>
                <a:cs typeface="+mn-cs"/>
              </a:defRPr>
            </a:lvl1pPr>
          </a:lstStyle>
          <a:p>
            <a:pPr>
              <a:defRPr/>
            </a:pPr>
            <a:endParaRPr lang="en-US" altLang="zh-TW"/>
          </a:p>
        </p:txBody>
      </p:sp>
      <p:sp>
        <p:nvSpPr>
          <p:cNvPr id="301059" name="Rectangle 3"/>
          <p:cNvSpPr>
            <a:spLocks noGrp="1" noChangeArrowheads="1"/>
          </p:cNvSpPr>
          <p:nvPr>
            <p:ph type="dt" sz="quarter" idx="1"/>
          </p:nvPr>
        </p:nvSpPr>
        <p:spPr bwMode="auto">
          <a:xfrm>
            <a:off x="3852269" y="0"/>
            <a:ext cx="2945406" cy="495793"/>
          </a:xfrm>
          <a:prstGeom prst="rect">
            <a:avLst/>
          </a:prstGeom>
          <a:noFill/>
          <a:ln>
            <a:noFill/>
          </a:ln>
          <a:effectLst/>
          <a:extLst>
            <a:ext uri="{909E8E84-426E-40dd-AFC4-6F175D3DCCD1}"/>
            <a:ext uri="{91240B29-F687-4f45-9708-019B960494DF}"/>
            <a:ext uri="{AF507438-7753-43e0-B8FC-AC1667EBCBE1}"/>
          </a:extLst>
        </p:spPr>
        <p:txBody>
          <a:bodyPr vert="horz" wrap="square" lIns="91306" tIns="45652" rIns="91306" bIns="45652" numCol="1" anchor="t" anchorCtr="0" compatLnSpc="1">
            <a:prstTxWarp prst="textNoShape">
              <a:avLst/>
            </a:prstTxWarp>
          </a:bodyPr>
          <a:lstStyle>
            <a:lvl1pPr algn="r" defTabSz="912562">
              <a:defRPr i="0">
                <a:latin typeface="Times" charset="0"/>
                <a:ea typeface="ＭＳ Ｐゴシック" charset="-128"/>
                <a:cs typeface="+mn-cs"/>
              </a:defRPr>
            </a:lvl1pPr>
          </a:lstStyle>
          <a:p>
            <a:pPr>
              <a:defRPr/>
            </a:pPr>
            <a:endParaRPr lang="en-US" altLang="zh-TW"/>
          </a:p>
        </p:txBody>
      </p:sp>
      <p:sp>
        <p:nvSpPr>
          <p:cNvPr id="301060" name="Rectangle 4"/>
          <p:cNvSpPr>
            <a:spLocks noGrp="1" noChangeArrowheads="1"/>
          </p:cNvSpPr>
          <p:nvPr>
            <p:ph type="ftr" sz="quarter" idx="2"/>
          </p:nvPr>
        </p:nvSpPr>
        <p:spPr bwMode="auto">
          <a:xfrm>
            <a:off x="1" y="9430845"/>
            <a:ext cx="2945406" cy="495793"/>
          </a:xfrm>
          <a:prstGeom prst="rect">
            <a:avLst/>
          </a:prstGeom>
          <a:noFill/>
          <a:ln>
            <a:noFill/>
          </a:ln>
          <a:effectLst/>
          <a:extLst>
            <a:ext uri="{909E8E84-426E-40dd-AFC4-6F175D3DCCD1}"/>
            <a:ext uri="{91240B29-F687-4f45-9708-019B960494DF}"/>
            <a:ext uri="{AF507438-7753-43e0-B8FC-AC1667EBCBE1}"/>
          </a:extLst>
        </p:spPr>
        <p:txBody>
          <a:bodyPr vert="horz" wrap="square" lIns="91306" tIns="45652" rIns="91306" bIns="45652" numCol="1" anchor="b" anchorCtr="0" compatLnSpc="1">
            <a:prstTxWarp prst="textNoShape">
              <a:avLst/>
            </a:prstTxWarp>
          </a:bodyPr>
          <a:lstStyle>
            <a:lvl1pPr defTabSz="912562">
              <a:defRPr i="0">
                <a:latin typeface="Times" charset="0"/>
                <a:ea typeface="ＭＳ Ｐゴシック" charset="-128"/>
                <a:cs typeface="+mn-cs"/>
              </a:defRPr>
            </a:lvl1pPr>
          </a:lstStyle>
          <a:p>
            <a:pPr>
              <a:defRPr/>
            </a:pPr>
            <a:endParaRPr lang="en-US" altLang="zh-TW"/>
          </a:p>
        </p:txBody>
      </p:sp>
      <p:sp>
        <p:nvSpPr>
          <p:cNvPr id="301061" name="Rectangle 5"/>
          <p:cNvSpPr>
            <a:spLocks noGrp="1" noChangeArrowheads="1"/>
          </p:cNvSpPr>
          <p:nvPr>
            <p:ph type="sldNum" sz="quarter" idx="3"/>
          </p:nvPr>
        </p:nvSpPr>
        <p:spPr bwMode="auto">
          <a:xfrm>
            <a:off x="3852269" y="9430845"/>
            <a:ext cx="2945406" cy="495793"/>
          </a:xfrm>
          <a:prstGeom prst="rect">
            <a:avLst/>
          </a:prstGeom>
          <a:noFill/>
          <a:ln>
            <a:noFill/>
          </a:ln>
          <a:effectLst/>
          <a:extLst>
            <a:ext uri="{909E8E84-426E-40dd-AFC4-6F175D3DCCD1}"/>
            <a:ext uri="{91240B29-F687-4f45-9708-019B960494DF}"/>
            <a:ext uri="{AF507438-7753-43e0-B8FC-AC1667EBCBE1}"/>
          </a:extLst>
        </p:spPr>
        <p:txBody>
          <a:bodyPr vert="horz" wrap="square" lIns="91306" tIns="45652" rIns="91306" bIns="45652" numCol="1" anchor="b" anchorCtr="0" compatLnSpc="1">
            <a:prstTxWarp prst="textNoShape">
              <a:avLst/>
            </a:prstTxWarp>
          </a:bodyPr>
          <a:lstStyle>
            <a:lvl1pPr algn="r" defTabSz="912562">
              <a:defRPr i="0" smtClean="0">
                <a:latin typeface="Times" charset="0"/>
                <a:ea typeface="ＭＳ Ｐゴシック" charset="-128"/>
              </a:defRPr>
            </a:lvl1pPr>
          </a:lstStyle>
          <a:p>
            <a:pPr>
              <a:defRPr/>
            </a:pPr>
            <a:fld id="{BD77DCB2-8CB9-483F-BF8B-801FA84DC230}" type="slidenum">
              <a:rPr lang="en-US" altLang="zh-TW"/>
              <a:pPr>
                <a:defRPr/>
              </a:pPr>
              <a:t>‹#›</a:t>
            </a:fld>
            <a:endParaRPr lang="en-US" altLang="zh-TW"/>
          </a:p>
        </p:txBody>
      </p:sp>
    </p:spTree>
    <p:extLst>
      <p:ext uri="{BB962C8B-B14F-4D97-AF65-F5344CB8AC3E}">
        <p14:creationId xmlns:p14="http://schemas.microsoft.com/office/powerpoint/2010/main" val="3791974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bwMode="auto">
          <a:xfrm>
            <a:off x="1" y="0"/>
            <a:ext cx="2945406" cy="495793"/>
          </a:xfrm>
          <a:prstGeom prst="rect">
            <a:avLst/>
          </a:prstGeom>
          <a:noFill/>
          <a:ln>
            <a:noFill/>
          </a:ln>
          <a:effectLst/>
          <a:extLst>
            <a:ext uri="{909E8E84-426E-40dd-AFC4-6F175D3DCCD1}"/>
            <a:ext uri="{91240B29-F687-4f45-9708-019B960494DF}"/>
            <a:ext uri="{AF507438-7753-43e0-B8FC-AC1667EBCBE1}"/>
          </a:extLst>
        </p:spPr>
        <p:txBody>
          <a:bodyPr vert="horz" wrap="square" lIns="91306" tIns="45652" rIns="91306" bIns="45652" numCol="1" anchor="t" anchorCtr="0" compatLnSpc="1">
            <a:prstTxWarp prst="textNoShape">
              <a:avLst/>
            </a:prstTxWarp>
          </a:bodyPr>
          <a:lstStyle>
            <a:lvl1pPr defTabSz="912562">
              <a:defRPr i="0">
                <a:latin typeface="Times" charset="0"/>
                <a:ea typeface="ＭＳ Ｐゴシック" charset="-128"/>
                <a:cs typeface="+mn-cs"/>
              </a:defRPr>
            </a:lvl1pPr>
          </a:lstStyle>
          <a:p>
            <a:pPr>
              <a:defRPr/>
            </a:pPr>
            <a:endParaRPr lang="en-US"/>
          </a:p>
        </p:txBody>
      </p:sp>
      <p:sp>
        <p:nvSpPr>
          <p:cNvPr id="238595" name="Rectangle 3"/>
          <p:cNvSpPr>
            <a:spLocks noGrp="1" noChangeArrowheads="1"/>
          </p:cNvSpPr>
          <p:nvPr>
            <p:ph type="dt" idx="1"/>
          </p:nvPr>
        </p:nvSpPr>
        <p:spPr bwMode="auto">
          <a:xfrm>
            <a:off x="3852269" y="0"/>
            <a:ext cx="2945406" cy="495793"/>
          </a:xfrm>
          <a:prstGeom prst="rect">
            <a:avLst/>
          </a:prstGeom>
          <a:noFill/>
          <a:ln>
            <a:noFill/>
          </a:ln>
          <a:effectLst/>
          <a:extLst>
            <a:ext uri="{909E8E84-426E-40dd-AFC4-6F175D3DCCD1}"/>
            <a:ext uri="{91240B29-F687-4f45-9708-019B960494DF}"/>
            <a:ext uri="{AF507438-7753-43e0-B8FC-AC1667EBCBE1}"/>
          </a:extLst>
        </p:spPr>
        <p:txBody>
          <a:bodyPr vert="horz" wrap="square" lIns="91306" tIns="45652" rIns="91306" bIns="45652" numCol="1" anchor="t" anchorCtr="0" compatLnSpc="1">
            <a:prstTxWarp prst="textNoShape">
              <a:avLst/>
            </a:prstTxWarp>
          </a:bodyPr>
          <a:lstStyle>
            <a:lvl1pPr algn="r" defTabSz="912562">
              <a:defRPr i="0">
                <a:latin typeface="Times" charset="0"/>
                <a:ea typeface="ＭＳ Ｐゴシック" charset="-128"/>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19163"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7" name="Rectangle 5"/>
          <p:cNvSpPr>
            <a:spLocks noGrp="1" noChangeArrowheads="1"/>
          </p:cNvSpPr>
          <p:nvPr>
            <p:ph type="body" sz="quarter" idx="3"/>
          </p:nvPr>
        </p:nvSpPr>
        <p:spPr bwMode="auto">
          <a:xfrm>
            <a:off x="906864" y="4714653"/>
            <a:ext cx="4983948" cy="4466756"/>
          </a:xfrm>
          <a:prstGeom prst="rect">
            <a:avLst/>
          </a:prstGeom>
          <a:noFill/>
          <a:ln>
            <a:noFill/>
          </a:ln>
          <a:effectLst/>
          <a:extLst>
            <a:ext uri="{909E8E84-426E-40dd-AFC4-6F175D3DCCD1}"/>
            <a:ext uri="{91240B29-F687-4f45-9708-019B960494DF}"/>
            <a:ext uri="{AF507438-7753-43e0-B8FC-AC1667EBCBE1}"/>
          </a:extLst>
        </p:spPr>
        <p:txBody>
          <a:bodyPr vert="horz" wrap="square" lIns="91306" tIns="45652" rIns="91306" bIns="45652" numCol="1" anchor="t" anchorCtr="0" compatLnSpc="1">
            <a:prstTxWarp prst="textNoShape">
              <a:avLst/>
            </a:prstTxWarp>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p>
        </p:txBody>
      </p:sp>
      <p:sp>
        <p:nvSpPr>
          <p:cNvPr id="238598" name="Rectangle 6"/>
          <p:cNvSpPr>
            <a:spLocks noGrp="1" noChangeArrowheads="1"/>
          </p:cNvSpPr>
          <p:nvPr>
            <p:ph type="ftr" sz="quarter" idx="4"/>
          </p:nvPr>
        </p:nvSpPr>
        <p:spPr bwMode="auto">
          <a:xfrm>
            <a:off x="1" y="9430845"/>
            <a:ext cx="2945406" cy="495793"/>
          </a:xfrm>
          <a:prstGeom prst="rect">
            <a:avLst/>
          </a:prstGeom>
          <a:noFill/>
          <a:ln>
            <a:noFill/>
          </a:ln>
          <a:effectLst/>
          <a:extLst>
            <a:ext uri="{909E8E84-426E-40dd-AFC4-6F175D3DCCD1}"/>
            <a:ext uri="{91240B29-F687-4f45-9708-019B960494DF}"/>
            <a:ext uri="{AF507438-7753-43e0-B8FC-AC1667EBCBE1}"/>
          </a:extLst>
        </p:spPr>
        <p:txBody>
          <a:bodyPr vert="horz" wrap="square" lIns="91306" tIns="45652" rIns="91306" bIns="45652" numCol="1" anchor="b" anchorCtr="0" compatLnSpc="1">
            <a:prstTxWarp prst="textNoShape">
              <a:avLst/>
            </a:prstTxWarp>
          </a:bodyPr>
          <a:lstStyle>
            <a:lvl1pPr defTabSz="912562">
              <a:defRPr i="0">
                <a:latin typeface="Times" charset="0"/>
                <a:ea typeface="ＭＳ Ｐゴシック" charset="-128"/>
                <a:cs typeface="+mn-cs"/>
              </a:defRPr>
            </a:lvl1pPr>
          </a:lstStyle>
          <a:p>
            <a:pPr>
              <a:defRPr/>
            </a:pPr>
            <a:endParaRPr lang="en-US"/>
          </a:p>
        </p:txBody>
      </p:sp>
      <p:sp>
        <p:nvSpPr>
          <p:cNvPr id="238599" name="Rectangle 7"/>
          <p:cNvSpPr>
            <a:spLocks noGrp="1" noChangeArrowheads="1"/>
          </p:cNvSpPr>
          <p:nvPr>
            <p:ph type="sldNum" sz="quarter" idx="5"/>
          </p:nvPr>
        </p:nvSpPr>
        <p:spPr bwMode="auto">
          <a:xfrm>
            <a:off x="3852269" y="9430845"/>
            <a:ext cx="2945406" cy="495793"/>
          </a:xfrm>
          <a:prstGeom prst="rect">
            <a:avLst/>
          </a:prstGeom>
          <a:noFill/>
          <a:ln>
            <a:noFill/>
          </a:ln>
          <a:effectLst/>
          <a:extLst>
            <a:ext uri="{909E8E84-426E-40dd-AFC4-6F175D3DCCD1}"/>
            <a:ext uri="{91240B29-F687-4f45-9708-019B960494DF}"/>
            <a:ext uri="{AF507438-7753-43e0-B8FC-AC1667EBCBE1}"/>
          </a:extLst>
        </p:spPr>
        <p:txBody>
          <a:bodyPr vert="horz" wrap="square" lIns="91306" tIns="45652" rIns="91306" bIns="45652" numCol="1" anchor="b" anchorCtr="0" compatLnSpc="1">
            <a:prstTxWarp prst="textNoShape">
              <a:avLst/>
            </a:prstTxWarp>
          </a:bodyPr>
          <a:lstStyle>
            <a:lvl1pPr algn="r" defTabSz="912562">
              <a:defRPr i="0" smtClean="0">
                <a:latin typeface="Times" charset="0"/>
                <a:ea typeface="ＭＳ Ｐゴシック" charset="-128"/>
              </a:defRPr>
            </a:lvl1pPr>
          </a:lstStyle>
          <a:p>
            <a:pPr>
              <a:defRPr/>
            </a:pPr>
            <a:fld id="{95A95367-931A-43A9-B5B3-3606D4705603}" type="slidenum">
              <a:rPr lang="en-US" altLang="ja-JP"/>
              <a:pPr>
                <a:defRPr/>
              </a:pPr>
              <a:t>‹#›</a:t>
            </a:fld>
            <a:endParaRPr lang="en-US" altLang="ja-JP"/>
          </a:p>
        </p:txBody>
      </p:sp>
    </p:spTree>
    <p:extLst>
      <p:ext uri="{BB962C8B-B14F-4D97-AF65-F5344CB8AC3E}">
        <p14:creationId xmlns:p14="http://schemas.microsoft.com/office/powerpoint/2010/main" val="27881288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charset="0"/>
        <a:ea typeface="ＭＳ Ｐゴシック" charset="-128"/>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kumimoji="1"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kumimoji="1"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kumimoji="1" sz="1200" kern="1200">
        <a:solidFill>
          <a:schemeClr val="tx1"/>
        </a:solidFill>
        <a:latin typeface="Times" charset="0"/>
        <a:ea typeface="ＭＳ Ｐゴシック"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Rot="1" noChangeAspect="1" noChangeArrowheads="1" noTextEdit="1"/>
          </p:cNvSpPr>
          <p:nvPr>
            <p:ph type="sldImg"/>
          </p:nvPr>
        </p:nvSpPr>
        <p:spPr>
          <a:ln/>
        </p:spPr>
      </p:sp>
      <p:sp>
        <p:nvSpPr>
          <p:cNvPr id="614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ja-JP" altLang="ja-JP" sz="1200" kern="1200" dirty="0">
                <a:solidFill>
                  <a:schemeClr val="tx1"/>
                </a:solidFill>
                <a:effectLst/>
                <a:latin typeface="Times" charset="0"/>
                <a:ea typeface="ＭＳ Ｐゴシック" charset="-128"/>
                <a:cs typeface="ＭＳ Ｐゴシック" charset="0"/>
              </a:rPr>
              <a:t>北海道科学大学の鈴木と申します。本日私が発表する研究テーマは、「時系列学習過程の学習損失を利用したパラメータ変化点検出」です。よろしくお願いします。</a:t>
            </a:r>
            <a:endParaRPr kumimoji="0" lang="ja-JP" altLang="en-US" dirty="0">
              <a:latin typeface="Times" panose="02020603050405020304" pitchFamily="18" charset="0"/>
              <a:ea typeface="ＭＳ Ｐゴシック" panose="020B0600070205080204" pitchFamily="50" charset="-128"/>
            </a:endParaRPr>
          </a:p>
        </p:txBody>
      </p:sp>
    </p:spTree>
    <p:extLst>
      <p:ext uri="{BB962C8B-B14F-4D97-AF65-F5344CB8AC3E}">
        <p14:creationId xmlns:p14="http://schemas.microsoft.com/office/powerpoint/2010/main" val="1375270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Times" charset="0"/>
                <a:ea typeface="ＭＳ Ｐゴシック" charset="-128"/>
                <a:cs typeface="ＭＳ Ｐゴシック" charset="0"/>
              </a:rPr>
              <a:t>こちらは時系列学習の概要になります。</a:t>
            </a:r>
            <a:br>
              <a:rPr kumimoji="1" lang="en-US" altLang="ja-JP" sz="1200" kern="1200" dirty="0">
                <a:solidFill>
                  <a:schemeClr val="tx1"/>
                </a:solidFill>
                <a:effectLst/>
                <a:latin typeface="Times" charset="0"/>
                <a:ea typeface="ＭＳ Ｐゴシック" charset="-128"/>
                <a:cs typeface="ＭＳ Ｐゴシック" charset="0"/>
              </a:rPr>
            </a:br>
            <a:br>
              <a:rPr kumimoji="1" lang="en-US" altLang="ja-JP" sz="1200" kern="1200" dirty="0">
                <a:solidFill>
                  <a:schemeClr val="tx1"/>
                </a:solidFill>
                <a:effectLst/>
                <a:latin typeface="Times" charset="0"/>
                <a:ea typeface="ＭＳ Ｐゴシック" charset="-128"/>
                <a:cs typeface="ＭＳ Ｐゴシック" charset="0"/>
              </a:rPr>
            </a:br>
            <a:r>
              <a:rPr kumimoji="1" lang="en-US" altLang="ja-JP" sz="1200" kern="1200" dirty="0">
                <a:solidFill>
                  <a:schemeClr val="tx1"/>
                </a:solidFill>
                <a:effectLst/>
                <a:latin typeface="Times" charset="0"/>
                <a:ea typeface="ＭＳ Ｐゴシック" charset="-128"/>
                <a:cs typeface="ＭＳ Ｐゴシック" charset="0"/>
              </a:rPr>
              <a:t>x(t)</a:t>
            </a:r>
            <a:r>
              <a:rPr kumimoji="1" lang="ja-JP" altLang="ja-JP" sz="1200" kern="1200" dirty="0">
                <a:solidFill>
                  <a:schemeClr val="tx1"/>
                </a:solidFill>
                <a:effectLst/>
                <a:latin typeface="Times" charset="0"/>
                <a:ea typeface="ＭＳ Ｐゴシック" charset="-128"/>
                <a:cs typeface="ＭＳ Ｐゴシック" charset="0"/>
              </a:rPr>
              <a:t>をリカレントニューラルネットワークに入力して、</a:t>
            </a:r>
            <a:r>
              <a:rPr kumimoji="1" lang="en-US" altLang="ja-JP" sz="1200" kern="1200" dirty="0">
                <a:solidFill>
                  <a:schemeClr val="tx1"/>
                </a:solidFill>
                <a:effectLst/>
                <a:latin typeface="Times" charset="0"/>
                <a:ea typeface="ＭＳ Ｐゴシック" charset="-128"/>
                <a:cs typeface="ＭＳ Ｐゴシック" charset="0"/>
              </a:rPr>
              <a:t>y(t+1)</a:t>
            </a:r>
            <a:r>
              <a:rPr kumimoji="1" lang="ja-JP" altLang="ja-JP" sz="1200" kern="1200" dirty="0">
                <a:solidFill>
                  <a:schemeClr val="tx1"/>
                </a:solidFill>
                <a:effectLst/>
                <a:latin typeface="Times" charset="0"/>
                <a:ea typeface="ＭＳ Ｐゴシック" charset="-128"/>
                <a:cs typeface="ＭＳ Ｐゴシック" charset="0"/>
              </a:rPr>
              <a:t>を出力します。こちらの出力は、入力の</a:t>
            </a:r>
            <a:r>
              <a:rPr kumimoji="1" lang="en-US" altLang="ja-JP" sz="1200" kern="1200" dirty="0">
                <a:solidFill>
                  <a:schemeClr val="tx1"/>
                </a:solidFill>
                <a:effectLst/>
                <a:latin typeface="Times" charset="0"/>
                <a:ea typeface="ＭＳ Ｐゴシック" charset="-128"/>
                <a:cs typeface="ＭＳ Ｐゴシック" charset="0"/>
              </a:rPr>
              <a:t>1</a:t>
            </a:r>
            <a:r>
              <a:rPr kumimoji="1" lang="ja-JP" altLang="ja-JP" sz="1200" kern="1200" dirty="0">
                <a:solidFill>
                  <a:schemeClr val="tx1"/>
                </a:solidFill>
                <a:effectLst/>
                <a:latin typeface="Times" charset="0"/>
                <a:ea typeface="ＭＳ Ｐゴシック" charset="-128"/>
                <a:cs typeface="ＭＳ Ｐゴシック" charset="0"/>
              </a:rPr>
              <a:t>ステップ後の時系列データの予測となるので、実際の</a:t>
            </a:r>
            <a:r>
              <a:rPr kumimoji="1" lang="en-US" altLang="ja-JP" sz="1200" kern="1200" dirty="0">
                <a:solidFill>
                  <a:schemeClr val="tx1"/>
                </a:solidFill>
                <a:effectLst/>
                <a:latin typeface="Times" charset="0"/>
                <a:ea typeface="ＭＳ Ｐゴシック" charset="-128"/>
                <a:cs typeface="ＭＳ Ｐゴシック" charset="0"/>
              </a:rPr>
              <a:t>1</a:t>
            </a:r>
            <a:r>
              <a:rPr kumimoji="1" lang="ja-JP" altLang="ja-JP" sz="1200" kern="1200" dirty="0">
                <a:solidFill>
                  <a:schemeClr val="tx1"/>
                </a:solidFill>
                <a:effectLst/>
                <a:latin typeface="Times" charset="0"/>
                <a:ea typeface="ＭＳ Ｐゴシック" charset="-128"/>
                <a:cs typeface="ＭＳ Ｐゴシック" charset="0"/>
              </a:rPr>
              <a:t>ステップ後の値</a:t>
            </a:r>
            <a:r>
              <a:rPr kumimoji="1" lang="en-US" altLang="ja-JP" sz="1200" kern="1200" dirty="0">
                <a:solidFill>
                  <a:schemeClr val="tx1"/>
                </a:solidFill>
                <a:effectLst/>
                <a:latin typeface="Times" charset="0"/>
                <a:ea typeface="ＭＳ Ｐゴシック" charset="-128"/>
                <a:cs typeface="ＭＳ Ｐゴシック" charset="0"/>
              </a:rPr>
              <a:t>x(t+1)</a:t>
            </a:r>
            <a:r>
              <a:rPr kumimoji="1" lang="ja-JP" altLang="ja-JP" sz="1200" kern="1200" dirty="0">
                <a:solidFill>
                  <a:schemeClr val="tx1"/>
                </a:solidFill>
                <a:effectLst/>
                <a:latin typeface="Times" charset="0"/>
                <a:ea typeface="ＭＳ Ｐゴシック" charset="-128"/>
                <a:cs typeface="ＭＳ Ｐゴシック" charset="0"/>
              </a:rPr>
              <a:t>と比較して誤差を求めます。</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これを繰り返しながら</a:t>
            </a:r>
            <a:r>
              <a:rPr kumimoji="1" lang="ja-JP" altLang="ja-JP" sz="1200" kern="1200" dirty="0" err="1">
                <a:solidFill>
                  <a:schemeClr val="tx1"/>
                </a:solidFill>
                <a:effectLst/>
                <a:latin typeface="Times" charset="0"/>
                <a:ea typeface="ＭＳ Ｐゴシック" charset="-128"/>
                <a:cs typeface="ＭＳ Ｐゴシック" charset="0"/>
              </a:rPr>
              <a:t>、、、、</a:t>
            </a:r>
            <a:r>
              <a:rPr kumimoji="1" lang="en-US" altLang="ja-JP" sz="1200" kern="1200" dirty="0">
                <a:solidFill>
                  <a:schemeClr val="tx1"/>
                </a:solidFill>
                <a:effectLst/>
                <a:latin typeface="Times" charset="0"/>
                <a:ea typeface="ＭＳ Ｐゴシック" charset="-128"/>
                <a:cs typeface="ＭＳ Ｐゴシック" charset="0"/>
              </a:rPr>
              <a:t>(</a:t>
            </a:r>
            <a:r>
              <a:rPr kumimoji="1" lang="ja-JP" altLang="ja-JP" sz="1200" kern="1200" dirty="0">
                <a:solidFill>
                  <a:schemeClr val="tx1"/>
                </a:solidFill>
                <a:effectLst/>
                <a:latin typeface="Times" charset="0"/>
                <a:ea typeface="ＭＳ Ｐゴシック" charset="-128"/>
                <a:cs typeface="ＭＳ Ｐゴシック" charset="0"/>
              </a:rPr>
              <a:t>デモ</a:t>
            </a:r>
            <a:r>
              <a:rPr kumimoji="1" lang="en-US" altLang="ja-JP" sz="1200" kern="1200" dirty="0">
                <a:solidFill>
                  <a:schemeClr val="tx1"/>
                </a:solidFill>
                <a:effectLst/>
                <a:latin typeface="Times" charset="0"/>
                <a:ea typeface="ＭＳ Ｐゴシック" charset="-128"/>
                <a:cs typeface="ＭＳ Ｐゴシック" charset="0"/>
              </a:rPr>
              <a:t>)</a:t>
            </a:r>
            <a:br>
              <a:rPr kumimoji="1" lang="en-US" altLang="ja-JP" sz="1200" kern="1200" dirty="0">
                <a:solidFill>
                  <a:schemeClr val="tx1"/>
                </a:solidFill>
                <a:effectLst/>
                <a:latin typeface="Times" charset="0"/>
                <a:ea typeface="ＭＳ Ｐゴシック" charset="-128"/>
                <a:cs typeface="ＭＳ Ｐゴシック" charset="0"/>
              </a:rPr>
            </a:b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10</a:t>
            </a:fld>
            <a:endParaRPr lang="en-US" altLang="ja-JP"/>
          </a:p>
        </p:txBody>
      </p:sp>
    </p:spTree>
    <p:extLst>
      <p:ext uri="{BB962C8B-B14F-4D97-AF65-F5344CB8AC3E}">
        <p14:creationId xmlns:p14="http://schemas.microsoft.com/office/powerpoint/2010/main" val="2996988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Times" charset="0"/>
                <a:ea typeface="ＭＳ Ｐゴシック" charset="-128"/>
                <a:cs typeface="ＭＳ Ｐゴシック" charset="0"/>
              </a:rPr>
              <a:t>学習を進めていきます。</a:t>
            </a:r>
            <a:r>
              <a:rPr kumimoji="1" lang="en-US" altLang="ja-JP" sz="1200" kern="1200" dirty="0">
                <a:solidFill>
                  <a:schemeClr val="tx1"/>
                </a:solidFill>
                <a:effectLst/>
                <a:latin typeface="Times" charset="0"/>
                <a:ea typeface="ＭＳ Ｐゴシック" charset="-128"/>
                <a:cs typeface="ＭＳ Ｐゴシック" charset="0"/>
              </a:rPr>
              <a:t>(</a:t>
            </a:r>
            <a:r>
              <a:rPr kumimoji="1" lang="ja-JP" altLang="ja-JP" sz="1200" kern="1200" dirty="0">
                <a:solidFill>
                  <a:schemeClr val="tx1"/>
                </a:solidFill>
                <a:effectLst/>
                <a:latin typeface="Times" charset="0"/>
                <a:ea typeface="ＭＳ Ｐゴシック" charset="-128"/>
                <a:cs typeface="ＭＳ Ｐゴシック" charset="0"/>
              </a:rPr>
              <a:t>デモ</a:t>
            </a:r>
            <a:r>
              <a:rPr kumimoji="1" lang="en-US" altLang="ja-JP" sz="1200" kern="1200" dirty="0">
                <a:solidFill>
                  <a:schemeClr val="tx1"/>
                </a:solidFill>
                <a:effectLst/>
                <a:latin typeface="Times" charset="0"/>
                <a:ea typeface="ＭＳ Ｐゴシック" charset="-128"/>
                <a:cs typeface="ＭＳ Ｐゴシック" charset="0"/>
              </a:rPr>
              <a:t>)</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学習が進むにつれ、出力と教師データの誤差が縮まっていくという流れになっています。</a:t>
            </a:r>
            <a:br>
              <a:rPr kumimoji="1" lang="en-US" altLang="ja-JP" sz="1200" kern="1200" dirty="0">
                <a:solidFill>
                  <a:schemeClr val="tx1"/>
                </a:solidFill>
                <a:effectLst/>
                <a:latin typeface="Times" charset="0"/>
                <a:ea typeface="ＭＳ Ｐゴシック" charset="-128"/>
                <a:cs typeface="ＭＳ Ｐゴシック" charset="0"/>
              </a:rPr>
            </a:br>
            <a:endParaRPr kumimoji="1" lang="en-US" altLang="ja-JP" sz="1200" kern="1200" dirty="0">
              <a:solidFill>
                <a:schemeClr val="tx1"/>
              </a:solidFill>
              <a:effectLst/>
              <a:latin typeface="Times" charset="0"/>
              <a:ea typeface="ＭＳ Ｐゴシック" charset="-128"/>
              <a:cs typeface="ＭＳ Ｐゴシック" charset="0"/>
            </a:endParaRPr>
          </a:p>
          <a:p>
            <a:r>
              <a:rPr kumimoji="1" lang="ja-JP" altLang="ja-JP" sz="1200" kern="1200" dirty="0">
                <a:solidFill>
                  <a:schemeClr val="tx1"/>
                </a:solidFill>
                <a:effectLst/>
                <a:latin typeface="Times" charset="0"/>
                <a:ea typeface="ＭＳ Ｐゴシック" charset="-128"/>
                <a:cs typeface="ＭＳ Ｐゴシック" charset="0"/>
              </a:rPr>
              <a:t>これを</a:t>
            </a:r>
            <a:r>
              <a:rPr kumimoji="1" lang="en-US" altLang="ja-JP" sz="1200" kern="1200" dirty="0">
                <a:solidFill>
                  <a:schemeClr val="tx1"/>
                </a:solidFill>
                <a:effectLst/>
                <a:latin typeface="Times" charset="0"/>
                <a:ea typeface="ＭＳ Ｐゴシック" charset="-128"/>
                <a:cs typeface="ＭＳ Ｐゴシック" charset="0"/>
              </a:rPr>
              <a:t>t= 1</a:t>
            </a:r>
            <a:r>
              <a:rPr kumimoji="1" lang="ja-JP" altLang="ja-JP" sz="1200" kern="1200" dirty="0">
                <a:solidFill>
                  <a:schemeClr val="tx1"/>
                </a:solidFill>
                <a:effectLst/>
                <a:latin typeface="Times" charset="0"/>
                <a:ea typeface="ＭＳ Ｐゴシック" charset="-128"/>
                <a:cs typeface="ＭＳ Ｐゴシック" charset="0"/>
              </a:rPr>
              <a:t>から</a:t>
            </a:r>
            <a:r>
              <a:rPr kumimoji="1" lang="en-US" altLang="ja-JP" sz="1200" kern="1200" dirty="0">
                <a:solidFill>
                  <a:schemeClr val="tx1"/>
                </a:solidFill>
                <a:effectLst/>
                <a:latin typeface="Times" charset="0"/>
                <a:ea typeface="ＭＳ Ｐゴシック" charset="-128"/>
                <a:cs typeface="ＭＳ Ｐゴシック" charset="0"/>
              </a:rPr>
              <a:t>500</a:t>
            </a:r>
            <a:r>
              <a:rPr kumimoji="1" lang="ja-JP" altLang="ja-JP" sz="1200" kern="1200" dirty="0" err="1">
                <a:solidFill>
                  <a:schemeClr val="tx1"/>
                </a:solidFill>
                <a:effectLst/>
                <a:latin typeface="Times" charset="0"/>
                <a:ea typeface="ＭＳ Ｐゴシック" charset="-128"/>
                <a:cs typeface="ＭＳ Ｐゴシック" charset="0"/>
              </a:rPr>
              <a:t>まで</a:t>
            </a:r>
            <a:r>
              <a:rPr kumimoji="1" lang="ja-JP" altLang="ja-JP" sz="1200" kern="1200" dirty="0">
                <a:solidFill>
                  <a:schemeClr val="tx1"/>
                </a:solidFill>
                <a:effectLst/>
                <a:latin typeface="Times" charset="0"/>
                <a:ea typeface="ＭＳ Ｐゴシック" charset="-128"/>
                <a:cs typeface="ＭＳ Ｐゴシック" charset="0"/>
              </a:rPr>
              <a:t>学習を繰り返して１</a:t>
            </a:r>
            <a:r>
              <a:rPr kumimoji="1" lang="en-US" altLang="ja-JP" sz="1200" kern="1200" dirty="0">
                <a:solidFill>
                  <a:schemeClr val="tx1"/>
                </a:solidFill>
                <a:effectLst/>
                <a:latin typeface="Times" charset="0"/>
                <a:ea typeface="ＭＳ Ｐゴシック" charset="-128"/>
                <a:cs typeface="ＭＳ Ｐゴシック" charset="0"/>
              </a:rPr>
              <a:t>epoch</a:t>
            </a:r>
            <a:r>
              <a:rPr kumimoji="1" lang="ja-JP" altLang="ja-JP" sz="1200" kern="1200" dirty="0">
                <a:solidFill>
                  <a:schemeClr val="tx1"/>
                </a:solidFill>
                <a:effectLst/>
                <a:latin typeface="Times" charset="0"/>
                <a:ea typeface="ＭＳ Ｐゴシック" charset="-128"/>
                <a:cs typeface="ＭＳ Ｐゴシック" charset="0"/>
              </a:rPr>
              <a:t>になります。これを</a:t>
            </a:r>
            <a:r>
              <a:rPr kumimoji="1" lang="en-US" altLang="ja-JP" sz="1200" kern="1200" dirty="0">
                <a:solidFill>
                  <a:schemeClr val="tx1"/>
                </a:solidFill>
                <a:effectLst/>
                <a:latin typeface="Times" charset="0"/>
                <a:ea typeface="ＭＳ Ｐゴシック" charset="-128"/>
                <a:cs typeface="ＭＳ Ｐゴシック" charset="0"/>
              </a:rPr>
              <a:t>1000epoch</a:t>
            </a:r>
            <a:r>
              <a:rPr kumimoji="1" lang="ja-JP" altLang="ja-JP" sz="1200" kern="1200" dirty="0">
                <a:solidFill>
                  <a:schemeClr val="tx1"/>
                </a:solidFill>
                <a:effectLst/>
                <a:latin typeface="Times" charset="0"/>
                <a:ea typeface="ＭＳ Ｐゴシック" charset="-128"/>
                <a:cs typeface="ＭＳ Ｐゴシック" charset="0"/>
              </a:rPr>
              <a:t>繰り返します。</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13</a:t>
            </a:fld>
            <a:endParaRPr lang="en-US" altLang="ja-JP"/>
          </a:p>
        </p:txBody>
      </p:sp>
    </p:spTree>
    <p:extLst>
      <p:ext uri="{BB962C8B-B14F-4D97-AF65-F5344CB8AC3E}">
        <p14:creationId xmlns:p14="http://schemas.microsoft.com/office/powerpoint/2010/main" val="2590228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Times" charset="0"/>
                <a:ea typeface="ＭＳ Ｐゴシック" charset="-128"/>
                <a:cs typeface="ＭＳ Ｐゴシック" charset="0"/>
              </a:rPr>
              <a:t>②学習損失を求めます。損失関数は平均二乗誤差を使用しています。数式はこのようになっており、前のスライドでもご説明した学習中の誤差を</a:t>
            </a:r>
            <a:r>
              <a:rPr kumimoji="1" lang="en-US" altLang="ja-JP" sz="1200" kern="1200" dirty="0">
                <a:solidFill>
                  <a:schemeClr val="tx1"/>
                </a:solidFill>
                <a:effectLst/>
                <a:latin typeface="Times" charset="0"/>
                <a:ea typeface="ＭＳ Ｐゴシック" charset="-128"/>
                <a:cs typeface="ＭＳ Ｐゴシック" charset="0"/>
              </a:rPr>
              <a:t>2</a:t>
            </a:r>
            <a:r>
              <a:rPr kumimoji="1" lang="ja-JP" altLang="ja-JP" sz="1200" kern="1200" dirty="0">
                <a:solidFill>
                  <a:schemeClr val="tx1"/>
                </a:solidFill>
                <a:effectLst/>
                <a:latin typeface="Times" charset="0"/>
                <a:ea typeface="ＭＳ Ｐゴシック" charset="-128"/>
                <a:cs typeface="ＭＳ Ｐゴシック" charset="0"/>
              </a:rPr>
              <a:t>乗したものになります。</a:t>
            </a:r>
            <a:br>
              <a:rPr kumimoji="1" lang="en-US" altLang="ja-JP" sz="1200" kern="1200" dirty="0">
                <a:solidFill>
                  <a:schemeClr val="tx1"/>
                </a:solidFill>
                <a:effectLst/>
                <a:latin typeface="Times" charset="0"/>
                <a:ea typeface="ＭＳ Ｐゴシック" charset="-128"/>
                <a:cs typeface="ＭＳ Ｐゴシック" charset="0"/>
              </a:rPr>
            </a:br>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endParaRPr>
          </a:p>
          <a:p>
            <a:r>
              <a:rPr kumimoji="1" lang="ja-JP" altLang="ja-JP" sz="1200" kern="1200" dirty="0">
                <a:solidFill>
                  <a:schemeClr val="tx1"/>
                </a:solidFill>
                <a:effectLst/>
                <a:latin typeface="Times" charset="0"/>
                <a:ea typeface="ＭＳ Ｐゴシック" charset="-128"/>
                <a:cs typeface="ＭＳ Ｐゴシック" charset="0"/>
              </a:rPr>
              <a:t>③求めた学習損失をグラフで表示します。</a:t>
            </a:r>
            <a:r>
              <a:rPr kumimoji="1" lang="en-US" altLang="ja-JP" sz="1200" kern="1200" dirty="0">
                <a:solidFill>
                  <a:schemeClr val="tx1"/>
                </a:solidFill>
                <a:effectLst/>
                <a:latin typeface="Times" charset="0"/>
                <a:ea typeface="ＭＳ Ｐゴシック" charset="-128"/>
                <a:cs typeface="ＭＳ Ｐゴシック" charset="0"/>
              </a:rPr>
              <a:t>1000epoch</a:t>
            </a:r>
            <a:r>
              <a:rPr kumimoji="1" lang="ja-JP" altLang="ja-JP" sz="1200" kern="1200" dirty="0">
                <a:solidFill>
                  <a:schemeClr val="tx1"/>
                </a:solidFill>
                <a:effectLst/>
                <a:latin typeface="Times" charset="0"/>
                <a:ea typeface="ＭＳ Ｐゴシック" charset="-128"/>
                <a:cs typeface="ＭＳ Ｐゴシック" charset="0"/>
              </a:rPr>
              <a:t>目のデータを表示します。</a:t>
            </a:r>
            <a:br>
              <a:rPr kumimoji="1" lang="en-US" altLang="ja-JP" sz="1200" kern="1200" dirty="0">
                <a:solidFill>
                  <a:schemeClr val="tx1"/>
                </a:solidFill>
                <a:effectLst/>
                <a:latin typeface="Times" charset="0"/>
                <a:ea typeface="ＭＳ Ｐゴシック" charset="-128"/>
                <a:cs typeface="ＭＳ Ｐゴシック" charset="0"/>
              </a:rPr>
            </a:b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ここで、</a:t>
            </a:r>
            <a:r>
              <a:rPr kumimoji="1" lang="en-US" altLang="ja-JP" sz="1200" kern="1200" dirty="0">
                <a:solidFill>
                  <a:schemeClr val="tx1"/>
                </a:solidFill>
                <a:effectLst/>
                <a:latin typeface="Times" charset="0"/>
                <a:ea typeface="ＭＳ Ｐゴシック" charset="-128"/>
                <a:cs typeface="ＭＳ Ｐゴシック" charset="0"/>
              </a:rPr>
              <a:t>t = 250</a:t>
            </a:r>
            <a:r>
              <a:rPr kumimoji="1" lang="ja-JP" altLang="ja-JP" sz="1200" kern="1200" dirty="0">
                <a:solidFill>
                  <a:schemeClr val="tx1"/>
                </a:solidFill>
                <a:effectLst/>
                <a:latin typeface="Times" charset="0"/>
                <a:ea typeface="ＭＳ Ｐゴシック" charset="-128"/>
                <a:cs typeface="ＭＳ Ｐゴシック" charset="0"/>
              </a:rPr>
              <a:t>を境に学習損失が</a:t>
            </a:r>
            <a:r>
              <a:rPr kumimoji="1" lang="ja-JP" altLang="en-US" sz="1200" kern="1200" dirty="0">
                <a:solidFill>
                  <a:schemeClr val="tx1"/>
                </a:solidFill>
                <a:effectLst/>
                <a:latin typeface="Times" charset="0"/>
                <a:ea typeface="ＭＳ Ｐゴシック" charset="-128"/>
                <a:cs typeface="ＭＳ Ｐゴシック" charset="0"/>
              </a:rPr>
              <a:t>大きく</a:t>
            </a:r>
            <a:r>
              <a:rPr kumimoji="1" lang="ja-JP" altLang="ja-JP" sz="1200" kern="1200" dirty="0">
                <a:solidFill>
                  <a:schemeClr val="tx1"/>
                </a:solidFill>
                <a:effectLst/>
                <a:latin typeface="Times" charset="0"/>
                <a:ea typeface="ＭＳ Ｐゴシック" charset="-128"/>
                <a:cs typeface="ＭＳ Ｐゴシック" charset="0"/>
              </a:rPr>
              <a:t>増加している場合</a:t>
            </a:r>
            <a:r>
              <a:rPr kumimoji="1" lang="en-US" altLang="ja-JP" sz="1200" kern="1200" dirty="0">
                <a:solidFill>
                  <a:schemeClr val="tx1"/>
                </a:solidFill>
                <a:effectLst/>
                <a:latin typeface="Times" charset="0"/>
                <a:ea typeface="ＭＳ Ｐゴシック" charset="-128"/>
                <a:cs typeface="ＭＳ Ｐゴシック" charset="0"/>
              </a:rPr>
              <a:t>t = 250</a:t>
            </a:r>
            <a:r>
              <a:rPr kumimoji="1" lang="ja-JP" altLang="ja-JP" sz="1200" kern="1200" dirty="0">
                <a:solidFill>
                  <a:schemeClr val="tx1"/>
                </a:solidFill>
                <a:effectLst/>
                <a:latin typeface="Times" charset="0"/>
                <a:ea typeface="ＭＳ Ｐゴシック" charset="-128"/>
                <a:cs typeface="ＭＳ Ｐゴシック" charset="0"/>
              </a:rPr>
              <a:t>がパラメータ変化点であると予測出来たということになります。</a:t>
            </a:r>
            <a:br>
              <a:rPr kumimoji="1" lang="en-US" altLang="ja-JP" sz="1200" kern="1200" dirty="0">
                <a:solidFill>
                  <a:schemeClr val="tx1"/>
                </a:solidFill>
                <a:effectLst/>
                <a:latin typeface="Times" charset="0"/>
                <a:ea typeface="ＭＳ Ｐゴシック" charset="-128"/>
                <a:cs typeface="ＭＳ Ｐゴシック" charset="0"/>
              </a:rPr>
            </a:b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14</a:t>
            </a:fld>
            <a:endParaRPr lang="en-US" altLang="ja-JP"/>
          </a:p>
        </p:txBody>
      </p:sp>
    </p:spTree>
    <p:extLst>
      <p:ext uri="{BB962C8B-B14F-4D97-AF65-F5344CB8AC3E}">
        <p14:creationId xmlns:p14="http://schemas.microsoft.com/office/powerpoint/2010/main" val="817660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endParaRPr kumimoji="1" lang="ja-JP" altLang="ja-JP" sz="1200" kern="1200" dirty="0">
              <a:solidFill>
                <a:schemeClr val="tx1"/>
              </a:solidFill>
              <a:effectLst/>
              <a:latin typeface="Times" charset="0"/>
              <a:ea typeface="ＭＳ Ｐゴシック" charset="-128"/>
              <a:cs typeface="+mn-cs"/>
            </a:endParaRPr>
          </a:p>
          <a:p>
            <a:r>
              <a:rPr kumimoji="1" lang="ja-JP" altLang="ja-JP" sz="1200" kern="1200" dirty="0">
                <a:solidFill>
                  <a:schemeClr val="tx1"/>
                </a:solidFill>
                <a:effectLst/>
                <a:latin typeface="Times" charset="0"/>
                <a:ea typeface="ＭＳ Ｐゴシック" charset="-128"/>
                <a:cs typeface="ＭＳ Ｐゴシック" charset="0"/>
              </a:rPr>
              <a:t>では予測が正しの</a:t>
            </a:r>
            <a:r>
              <a:rPr kumimoji="1" lang="ja-JP" altLang="ja-JP" sz="1200" kern="1200" dirty="0" err="1">
                <a:solidFill>
                  <a:schemeClr val="tx1"/>
                </a:solidFill>
                <a:effectLst/>
                <a:latin typeface="Times" charset="0"/>
                <a:ea typeface="ＭＳ Ｐゴシック" charset="-128"/>
                <a:cs typeface="ＭＳ Ｐゴシック" charset="0"/>
              </a:rPr>
              <a:t>かということで</a:t>
            </a:r>
            <a:r>
              <a:rPr kumimoji="1" lang="ja-JP" altLang="ja-JP" sz="1200" kern="1200" dirty="0">
                <a:solidFill>
                  <a:schemeClr val="tx1"/>
                </a:solidFill>
                <a:effectLst/>
                <a:latin typeface="Times" charset="0"/>
                <a:ea typeface="ＭＳ Ｐゴシック" charset="-128"/>
                <a:cs typeface="ＭＳ Ｐゴシック" charset="0"/>
              </a:rPr>
              <a:t>、シミュレーション結果を見ていきます。</a:t>
            </a:r>
            <a:br>
              <a:rPr kumimoji="1" lang="en-US" altLang="ja-JP" sz="1200" kern="1200" dirty="0">
                <a:solidFill>
                  <a:schemeClr val="tx1"/>
                </a:solidFill>
                <a:effectLst/>
                <a:latin typeface="Times" charset="0"/>
                <a:ea typeface="ＭＳ Ｐゴシック" charset="-128"/>
                <a:cs typeface="ＭＳ Ｐゴシック" charset="0"/>
              </a:rPr>
            </a:b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15</a:t>
            </a:fld>
            <a:endParaRPr lang="en-US" altLang="ja-JP"/>
          </a:p>
        </p:txBody>
      </p:sp>
    </p:spTree>
    <p:extLst>
      <p:ext uri="{BB962C8B-B14F-4D97-AF65-F5344CB8AC3E}">
        <p14:creationId xmlns:p14="http://schemas.microsoft.com/office/powerpoint/2010/main" val="1625151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Times" charset="0"/>
                <a:ea typeface="ＭＳ Ｐゴシック" charset="-128"/>
                <a:cs typeface="ＭＳ Ｐゴシック" charset="0"/>
              </a:rPr>
              <a:t>まず、</a:t>
            </a:r>
            <a:r>
              <a:rPr kumimoji="1" lang="ja-JP" altLang="en-US" sz="1200" kern="1200" dirty="0">
                <a:solidFill>
                  <a:schemeClr val="tx1"/>
                </a:solidFill>
                <a:effectLst/>
                <a:latin typeface="Times" charset="0"/>
                <a:ea typeface="ＭＳ Ｐゴシック" charset="-128"/>
                <a:cs typeface="ＭＳ Ｐゴシック" charset="0"/>
              </a:rPr>
              <a:t>目視でも認識できるほど時系列の振る舞いが大きく変化している、</a:t>
            </a:r>
            <a:r>
              <a:rPr kumimoji="1" lang="ja-JP" altLang="ja-JP" sz="1200" kern="1200" dirty="0">
                <a:solidFill>
                  <a:schemeClr val="tx1"/>
                </a:solidFill>
                <a:effectLst/>
                <a:latin typeface="Times" charset="0"/>
                <a:ea typeface="ＭＳ Ｐゴシック" charset="-128"/>
                <a:cs typeface="ＭＳ Ｐゴシック" charset="0"/>
              </a:rPr>
              <a:t>パラメータ</a:t>
            </a:r>
            <a:r>
              <a:rPr kumimoji="1" lang="ja-JP" altLang="en-US" sz="1200" kern="1200" dirty="0">
                <a:solidFill>
                  <a:schemeClr val="tx1"/>
                </a:solidFill>
                <a:effectLst/>
                <a:latin typeface="Times" charset="0"/>
                <a:ea typeface="ＭＳ Ｐゴシック" charset="-128"/>
                <a:cs typeface="ＭＳ Ｐゴシック" charset="0"/>
              </a:rPr>
              <a:t>変化</a:t>
            </a:r>
            <a:r>
              <a:rPr kumimoji="1" lang="en-US" altLang="ja-JP" sz="1200" kern="1200" dirty="0">
                <a:solidFill>
                  <a:schemeClr val="tx1"/>
                </a:solidFill>
                <a:effectLst/>
                <a:latin typeface="Times" charset="0"/>
                <a:ea typeface="ＭＳ Ｐゴシック" charset="-128"/>
                <a:cs typeface="ＭＳ Ｐゴシック" charset="0"/>
              </a:rPr>
              <a:t>a(t) = 3.7 </a:t>
            </a:r>
            <a:r>
              <a:rPr kumimoji="1" lang="ja-JP" altLang="ja-JP" sz="1200" kern="1200" dirty="0">
                <a:solidFill>
                  <a:schemeClr val="tx1"/>
                </a:solidFill>
                <a:effectLst/>
                <a:latin typeface="Times" charset="0"/>
                <a:ea typeface="ＭＳ Ｐゴシック" charset="-128"/>
                <a:cs typeface="ＭＳ Ｐゴシック" charset="0"/>
              </a:rPr>
              <a:t>→ </a:t>
            </a:r>
            <a:r>
              <a:rPr kumimoji="1" lang="en-US" altLang="ja-JP" sz="1200" kern="1200" dirty="0">
                <a:solidFill>
                  <a:schemeClr val="tx1"/>
                </a:solidFill>
                <a:effectLst/>
                <a:latin typeface="Times" charset="0"/>
                <a:ea typeface="ＭＳ Ｐゴシック" charset="-128"/>
                <a:cs typeface="ＭＳ Ｐゴシック" charset="0"/>
              </a:rPr>
              <a:t>4.0</a:t>
            </a:r>
            <a:r>
              <a:rPr kumimoji="1" lang="ja-JP" altLang="en-US" sz="1200" kern="1200" dirty="0">
                <a:solidFill>
                  <a:schemeClr val="tx1"/>
                </a:solidFill>
                <a:effectLst/>
                <a:latin typeface="Times" charset="0"/>
                <a:ea typeface="ＭＳ Ｐゴシック" charset="-128"/>
                <a:cs typeface="ＭＳ Ｐゴシック" charset="0"/>
              </a:rPr>
              <a:t>について</a:t>
            </a:r>
            <a:r>
              <a:rPr kumimoji="1" lang="ja-JP" altLang="ja-JP" sz="1200" kern="1200" dirty="0">
                <a:solidFill>
                  <a:schemeClr val="tx1"/>
                </a:solidFill>
                <a:effectLst/>
                <a:latin typeface="Times" charset="0"/>
                <a:ea typeface="ＭＳ Ｐゴシック" charset="-128"/>
                <a:cs typeface="ＭＳ Ｐゴシック" charset="0"/>
              </a:rPr>
              <a:t>の結果を見ていきます。一番上が実験対象のデータ。一番下が、実験対象とリカレントニューラルネットワーク出力の比較になります。</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青線が実験対象、赤線がリカレントニューラルネットワークの出力を示しています。</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そして真ん中が求めた学習損失になります。</a:t>
            </a:r>
            <a:r>
              <a:rPr kumimoji="1" lang="en-US" altLang="ja-JP" sz="1200" kern="1200" dirty="0">
                <a:solidFill>
                  <a:schemeClr val="tx1"/>
                </a:solidFill>
                <a:effectLst/>
                <a:latin typeface="Times" charset="0"/>
                <a:ea typeface="ＭＳ Ｐゴシック" charset="-128"/>
                <a:cs typeface="ＭＳ Ｐゴシック" charset="0"/>
              </a:rPr>
              <a:t>(</a:t>
            </a:r>
            <a:r>
              <a:rPr kumimoji="1" lang="ja-JP" altLang="ja-JP" sz="1200" kern="1200" dirty="0">
                <a:solidFill>
                  <a:schemeClr val="tx1"/>
                </a:solidFill>
                <a:effectLst/>
                <a:latin typeface="Times" charset="0"/>
                <a:ea typeface="ＭＳ Ｐゴシック" charset="-128"/>
                <a:cs typeface="ＭＳ Ｐゴシック" charset="0"/>
              </a:rPr>
              <a:t>次スライドへ</a:t>
            </a:r>
            <a:r>
              <a:rPr kumimoji="1" lang="en-US" altLang="ja-JP" sz="1200" kern="1200" dirty="0">
                <a:solidFill>
                  <a:schemeClr val="tx1"/>
                </a:solidFill>
                <a:effectLst/>
                <a:latin typeface="Times" charset="0"/>
                <a:ea typeface="ＭＳ Ｐゴシック" charset="-128"/>
                <a:cs typeface="ＭＳ Ｐゴシック" charset="0"/>
              </a:rPr>
              <a:t>)</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16</a:t>
            </a:fld>
            <a:endParaRPr lang="en-US" altLang="ja-JP"/>
          </a:p>
        </p:txBody>
      </p:sp>
    </p:spTree>
    <p:extLst>
      <p:ext uri="{BB962C8B-B14F-4D97-AF65-F5344CB8AC3E}">
        <p14:creationId xmlns:p14="http://schemas.microsoft.com/office/powerpoint/2010/main" val="330183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Times" charset="0"/>
                <a:ea typeface="ＭＳ Ｐゴシック" charset="-128"/>
                <a:cs typeface="ＭＳ Ｐゴシック" charset="0"/>
              </a:rPr>
              <a:t>こちらを見てわかるように、学習損失が大きく増加する点</a:t>
            </a:r>
            <a:r>
              <a:rPr kumimoji="1" lang="en-US" altLang="ja-JP" sz="1200" kern="1200" dirty="0">
                <a:solidFill>
                  <a:schemeClr val="tx1"/>
                </a:solidFill>
                <a:effectLst/>
                <a:latin typeface="Times" charset="0"/>
                <a:ea typeface="ＭＳ Ｐゴシック" charset="-128"/>
                <a:cs typeface="ＭＳ Ｐゴシック" charset="0"/>
              </a:rPr>
              <a:t>t=250</a:t>
            </a:r>
            <a:r>
              <a:rPr kumimoji="1" lang="ja-JP" altLang="ja-JP" sz="1200" kern="1200" dirty="0">
                <a:solidFill>
                  <a:schemeClr val="tx1"/>
                </a:solidFill>
                <a:effectLst/>
                <a:latin typeface="Times" charset="0"/>
                <a:ea typeface="ＭＳ Ｐゴシック" charset="-128"/>
                <a:cs typeface="ＭＳ Ｐゴシック" charset="0"/>
              </a:rPr>
              <a:t>が実験対象のパラメータ変化点と一致しました。</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つまり</a:t>
            </a:r>
            <a:r>
              <a:rPr kumimoji="1" lang="en-US" altLang="ja-JP" sz="1200" kern="1200" dirty="0">
                <a:solidFill>
                  <a:schemeClr val="tx1"/>
                </a:solidFill>
                <a:effectLst/>
                <a:latin typeface="Times" charset="0"/>
                <a:ea typeface="ＭＳ Ｐゴシック" charset="-128"/>
                <a:cs typeface="ＭＳ Ｐゴシック" charset="0"/>
              </a:rPr>
              <a:t>! </a:t>
            </a:r>
            <a:r>
              <a:rPr kumimoji="1" lang="ja-JP" altLang="ja-JP" sz="1200" kern="1200" dirty="0">
                <a:solidFill>
                  <a:schemeClr val="tx1"/>
                </a:solidFill>
                <a:effectLst/>
                <a:latin typeface="Times" charset="0"/>
                <a:ea typeface="ＭＳ Ｐゴシック" charset="-128"/>
                <a:cs typeface="ＭＳ Ｐゴシック" charset="0"/>
              </a:rPr>
              <a:t>パラメータ変化点の検出に成功したといえます。</a:t>
            </a:r>
            <a:br>
              <a:rPr kumimoji="1" lang="en-US" altLang="ja-JP" sz="1200" kern="1200" dirty="0">
                <a:solidFill>
                  <a:schemeClr val="tx1"/>
                </a:solidFill>
                <a:effectLst/>
                <a:latin typeface="Times" charset="0"/>
                <a:ea typeface="ＭＳ Ｐゴシック" charset="-128"/>
                <a:cs typeface="ＭＳ Ｐゴシック" charset="0"/>
              </a:rPr>
            </a:b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17</a:t>
            </a:fld>
            <a:endParaRPr lang="en-US" altLang="ja-JP"/>
          </a:p>
        </p:txBody>
      </p:sp>
    </p:spTree>
    <p:extLst>
      <p:ext uri="{BB962C8B-B14F-4D97-AF65-F5344CB8AC3E}">
        <p14:creationId xmlns:p14="http://schemas.microsoft.com/office/powerpoint/2010/main" val="2100525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ja-JP" sz="1200" kern="1200" dirty="0">
                <a:solidFill>
                  <a:schemeClr val="tx1"/>
                </a:solidFill>
                <a:effectLst/>
                <a:latin typeface="Times" charset="0"/>
                <a:ea typeface="ＭＳ Ｐゴシック" charset="-128"/>
                <a:cs typeface="ＭＳ Ｐゴシック" charset="0"/>
              </a:rPr>
              <a:t>続いて</a:t>
            </a:r>
            <a:r>
              <a:rPr kumimoji="1" lang="ja-JP" altLang="en-US" sz="1200" kern="1200" dirty="0">
                <a:solidFill>
                  <a:schemeClr val="tx1"/>
                </a:solidFill>
                <a:effectLst/>
                <a:latin typeface="Times" charset="0"/>
                <a:ea typeface="ＭＳ Ｐゴシック" charset="-128"/>
                <a:cs typeface="ＭＳ Ｐゴシック" charset="0"/>
              </a:rPr>
              <a:t>パラメータ変化を</a:t>
            </a:r>
            <a:r>
              <a:rPr kumimoji="1" lang="en-US" altLang="ja-JP" sz="1200" kern="1200" dirty="0">
                <a:solidFill>
                  <a:schemeClr val="tx1"/>
                </a:solidFill>
                <a:effectLst/>
                <a:latin typeface="Times" charset="0"/>
                <a:ea typeface="ＭＳ Ｐゴシック" charset="-128"/>
                <a:cs typeface="ＭＳ Ｐゴシック" charset="0"/>
              </a:rPr>
              <a:t>3.75</a:t>
            </a:r>
            <a:r>
              <a:rPr kumimoji="1" lang="ja-JP" altLang="ja-JP" sz="1200" kern="1200" dirty="0">
                <a:solidFill>
                  <a:schemeClr val="tx1"/>
                </a:solidFill>
                <a:effectLst/>
                <a:latin typeface="Times" charset="0"/>
                <a:ea typeface="ＭＳ Ｐゴシック" charset="-128"/>
                <a:cs typeface="ＭＳ Ｐゴシック" charset="0"/>
              </a:rPr>
              <a:t>→ </a:t>
            </a:r>
            <a:r>
              <a:rPr kumimoji="1" lang="en-US" altLang="ja-JP" sz="1200" kern="1200" dirty="0">
                <a:solidFill>
                  <a:schemeClr val="tx1"/>
                </a:solidFill>
                <a:effectLst/>
                <a:latin typeface="Times" charset="0"/>
                <a:ea typeface="ＭＳ Ｐゴシック" charset="-128"/>
                <a:cs typeface="ＭＳ Ｐゴシック" charset="0"/>
              </a:rPr>
              <a:t>4.0</a:t>
            </a:r>
            <a:r>
              <a:rPr kumimoji="1" lang="ja-JP" altLang="ja-JP" sz="1200" kern="1200" dirty="0">
                <a:solidFill>
                  <a:schemeClr val="tx1"/>
                </a:solidFill>
                <a:effectLst/>
                <a:latin typeface="Times" charset="0"/>
                <a:ea typeface="ＭＳ Ｐゴシック" charset="-128"/>
                <a:cs typeface="ＭＳ Ｐゴシック" charset="0"/>
              </a:rPr>
              <a:t>に変化させたときの結果になります。</a:t>
            </a:r>
            <a:br>
              <a:rPr kumimoji="1" lang="en-US" altLang="ja-JP" sz="1200" kern="1200" dirty="0">
                <a:solidFill>
                  <a:schemeClr val="tx1"/>
                </a:solidFill>
                <a:effectLst/>
                <a:latin typeface="Times" charset="0"/>
                <a:ea typeface="ＭＳ Ｐゴシック" charset="-128"/>
                <a:cs typeface="ＭＳ Ｐゴシック" charset="0"/>
              </a:rPr>
            </a:br>
            <a:endParaRPr kumimoji="1" lang="en-US" altLang="ja-JP" sz="1200" kern="1200" dirty="0">
              <a:solidFill>
                <a:schemeClr val="tx1"/>
              </a:solidFill>
              <a:effectLst/>
              <a:latin typeface="Times" charset="0"/>
              <a:ea typeface="ＭＳ Ｐゴシック"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sz="1200" kern="1200" dirty="0">
              <a:solidFill>
                <a:schemeClr val="tx1"/>
              </a:solidFill>
              <a:effectLst/>
              <a:latin typeface="Times" charset="0"/>
              <a:ea typeface="ＭＳ Ｐゴシック"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sz="1200" kern="1200" dirty="0">
              <a:solidFill>
                <a:schemeClr val="tx1"/>
              </a:solidFill>
              <a:effectLst/>
              <a:latin typeface="Times" charset="0"/>
              <a:ea typeface="ＭＳ Ｐゴシック"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こちらも先ほどと同じように</a:t>
            </a:r>
            <a:r>
              <a:rPr kumimoji="1" lang="en-US" altLang="ja-JP" sz="1200" kern="1200" dirty="0">
                <a:solidFill>
                  <a:schemeClr val="tx1"/>
                </a:solidFill>
                <a:effectLst/>
                <a:latin typeface="Times" charset="0"/>
                <a:ea typeface="ＭＳ Ｐゴシック" charset="-128"/>
                <a:cs typeface="ＭＳ Ｐゴシック" charset="0"/>
              </a:rPr>
              <a:t>t=250</a:t>
            </a:r>
            <a:r>
              <a:rPr kumimoji="1" lang="ja-JP" altLang="ja-JP" sz="1200" kern="1200" dirty="0">
                <a:solidFill>
                  <a:schemeClr val="tx1"/>
                </a:solidFill>
                <a:effectLst/>
                <a:latin typeface="Times" charset="0"/>
                <a:ea typeface="ＭＳ Ｐゴシック" charset="-128"/>
                <a:cs typeface="ＭＳ Ｐゴシック" charset="0"/>
              </a:rPr>
              <a:t>の変化点を検出できました。</a:t>
            </a:r>
            <a:br>
              <a:rPr kumimoji="1" lang="en-US" altLang="ja-JP" sz="1200" kern="1200" dirty="0">
                <a:solidFill>
                  <a:schemeClr val="tx1"/>
                </a:solidFill>
                <a:effectLst/>
                <a:latin typeface="Times" charset="0"/>
                <a:ea typeface="ＭＳ Ｐゴシック" charset="-128"/>
                <a:cs typeface="ＭＳ Ｐゴシック" charset="0"/>
              </a:rPr>
            </a:br>
            <a:endParaRPr kumimoji="1" lang="ja-JP" altLang="ja-JP" sz="1200" kern="1200" dirty="0">
              <a:solidFill>
                <a:schemeClr val="tx1"/>
              </a:solidFill>
              <a:effectLst/>
              <a:latin typeface="Times" charset="0"/>
              <a:ea typeface="ＭＳ Ｐゴシック" charset="-128"/>
              <a:cs typeface="ＭＳ Ｐゴシック"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18</a:t>
            </a:fld>
            <a:endParaRPr lang="en-US" altLang="ja-JP"/>
          </a:p>
        </p:txBody>
      </p:sp>
    </p:spTree>
    <p:extLst>
      <p:ext uri="{BB962C8B-B14F-4D97-AF65-F5344CB8AC3E}">
        <p14:creationId xmlns:p14="http://schemas.microsoft.com/office/powerpoint/2010/main" val="218848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ja-JP" sz="1200" kern="1200" dirty="0">
                <a:solidFill>
                  <a:schemeClr val="tx1"/>
                </a:solidFill>
                <a:effectLst/>
                <a:latin typeface="Times" charset="0"/>
                <a:ea typeface="ＭＳ Ｐゴシック" charset="-128"/>
                <a:cs typeface="ＭＳ Ｐゴシック" charset="0"/>
              </a:rPr>
              <a:t>続いてパラメータ変化</a:t>
            </a:r>
            <a:r>
              <a:rPr kumimoji="1" lang="en-US" altLang="ja-JP" sz="1200" kern="1200" dirty="0">
                <a:solidFill>
                  <a:schemeClr val="tx1"/>
                </a:solidFill>
                <a:effectLst/>
                <a:latin typeface="Times" charset="0"/>
                <a:ea typeface="ＭＳ Ｐゴシック" charset="-128"/>
                <a:cs typeface="ＭＳ Ｐゴシック" charset="0"/>
              </a:rPr>
              <a:t>3.8 </a:t>
            </a:r>
            <a:r>
              <a:rPr kumimoji="1" lang="ja-JP" altLang="ja-JP" sz="1200" kern="1200" dirty="0">
                <a:solidFill>
                  <a:schemeClr val="tx1"/>
                </a:solidFill>
                <a:effectLst/>
                <a:latin typeface="Times" charset="0"/>
                <a:ea typeface="ＭＳ Ｐゴシック" charset="-128"/>
                <a:cs typeface="ＭＳ Ｐゴシック" charset="0"/>
              </a:rPr>
              <a:t>→</a:t>
            </a:r>
            <a:r>
              <a:rPr kumimoji="1" lang="en-US" altLang="ja-JP" sz="1200" kern="1200" dirty="0">
                <a:solidFill>
                  <a:schemeClr val="tx1"/>
                </a:solidFill>
                <a:effectLst/>
                <a:latin typeface="Times" charset="0"/>
                <a:ea typeface="ＭＳ Ｐゴシック" charset="-128"/>
                <a:cs typeface="ＭＳ Ｐゴシック" charset="0"/>
              </a:rPr>
              <a:t> 4.0</a:t>
            </a:r>
            <a:r>
              <a:rPr kumimoji="1" lang="ja-JP" altLang="ja-JP" sz="1200" kern="1200" dirty="0" err="1">
                <a:solidFill>
                  <a:schemeClr val="tx1"/>
                </a:solidFill>
                <a:effectLst/>
                <a:latin typeface="Times" charset="0"/>
                <a:ea typeface="ＭＳ Ｐゴシック" charset="-128"/>
                <a:cs typeface="ＭＳ Ｐゴシック" charset="0"/>
              </a:rPr>
              <a:t>。</a:t>
            </a:r>
            <a:r>
              <a:rPr kumimoji="1" lang="ja-JP" altLang="ja-JP" sz="1200" kern="1200" dirty="0">
                <a:solidFill>
                  <a:schemeClr val="tx1"/>
                </a:solidFill>
                <a:effectLst/>
                <a:latin typeface="Times" charset="0"/>
                <a:ea typeface="ＭＳ Ｐゴシック" charset="-128"/>
                <a:cs typeface="ＭＳ Ｐゴシック" charset="0"/>
              </a:rPr>
              <a:t>こちらも検出成功です。</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19</a:t>
            </a:fld>
            <a:endParaRPr lang="en-US" altLang="ja-JP"/>
          </a:p>
        </p:txBody>
      </p:sp>
    </p:spTree>
    <p:extLst>
      <p:ext uri="{BB962C8B-B14F-4D97-AF65-F5344CB8AC3E}">
        <p14:creationId xmlns:p14="http://schemas.microsoft.com/office/powerpoint/2010/main" val="3940045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sz="1200" kern="1200" dirty="0">
                <a:solidFill>
                  <a:schemeClr val="tx1"/>
                </a:solidFill>
                <a:effectLst/>
                <a:latin typeface="Times" charset="0"/>
                <a:ea typeface="ＭＳ Ｐゴシック" charset="-128"/>
                <a:cs typeface="ＭＳ Ｐゴシック" charset="0"/>
              </a:rPr>
              <a:t>3.85 </a:t>
            </a:r>
            <a:r>
              <a:rPr kumimoji="1" lang="ja-JP" altLang="ja-JP" sz="1200" kern="1200" dirty="0">
                <a:solidFill>
                  <a:schemeClr val="tx1"/>
                </a:solidFill>
                <a:effectLst/>
                <a:latin typeface="Times" charset="0"/>
                <a:ea typeface="ＭＳ Ｐゴシック" charset="-128"/>
                <a:cs typeface="ＭＳ Ｐゴシック" charset="0"/>
              </a:rPr>
              <a:t>→</a:t>
            </a:r>
            <a:r>
              <a:rPr kumimoji="1" lang="en-US" altLang="ja-JP" sz="1200" kern="1200" dirty="0">
                <a:solidFill>
                  <a:schemeClr val="tx1"/>
                </a:solidFill>
                <a:effectLst/>
                <a:latin typeface="Times" charset="0"/>
                <a:ea typeface="ＭＳ Ｐゴシック" charset="-128"/>
                <a:cs typeface="ＭＳ Ｐゴシック" charset="0"/>
              </a:rPr>
              <a:t> 4.0</a:t>
            </a:r>
            <a:r>
              <a:rPr kumimoji="1" lang="ja-JP" altLang="ja-JP" sz="1200" kern="1200" dirty="0" err="1">
                <a:solidFill>
                  <a:schemeClr val="tx1"/>
                </a:solidFill>
                <a:effectLst/>
                <a:latin typeface="Times" charset="0"/>
                <a:ea typeface="ＭＳ Ｐゴシック" charset="-128"/>
                <a:cs typeface="ＭＳ Ｐゴシック" charset="0"/>
              </a:rPr>
              <a:t>。</a:t>
            </a:r>
            <a:r>
              <a:rPr kumimoji="1" lang="ja-JP" altLang="ja-JP" sz="1200" kern="1200" dirty="0">
                <a:solidFill>
                  <a:schemeClr val="tx1"/>
                </a:solidFill>
                <a:effectLst/>
                <a:latin typeface="Times" charset="0"/>
                <a:ea typeface="ＭＳ Ｐゴシック" charset="-128"/>
                <a:cs typeface="ＭＳ Ｐゴシック" charset="0"/>
              </a:rPr>
              <a:t> </a:t>
            </a:r>
            <a:endParaRPr kumimoji="1" lang="en-US" altLang="ja-JP" sz="1200" kern="1200" dirty="0">
              <a:solidFill>
                <a:schemeClr val="tx1"/>
              </a:solidFill>
              <a:effectLst/>
              <a:latin typeface="Times" charset="0"/>
              <a:ea typeface="ＭＳ Ｐゴシック"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sz="1200" kern="1200" dirty="0">
              <a:solidFill>
                <a:schemeClr val="tx1"/>
              </a:solidFill>
              <a:effectLst/>
              <a:latin typeface="Times" charset="0"/>
              <a:ea typeface="ＭＳ Ｐゴシック"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sz="1200" kern="1200" dirty="0">
              <a:solidFill>
                <a:schemeClr val="tx1"/>
              </a:solidFill>
              <a:effectLst/>
              <a:latin typeface="Times" charset="0"/>
              <a:ea typeface="ＭＳ Ｐゴシック"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sz="1200" kern="1200" dirty="0">
              <a:solidFill>
                <a:schemeClr val="tx1"/>
              </a:solidFill>
              <a:effectLst/>
              <a:latin typeface="Times" charset="0"/>
              <a:ea typeface="ＭＳ Ｐゴシック"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ja-JP" sz="1200" kern="1200" dirty="0">
                <a:solidFill>
                  <a:schemeClr val="tx1"/>
                </a:solidFill>
                <a:effectLst/>
                <a:latin typeface="Times" charset="0"/>
                <a:ea typeface="ＭＳ Ｐゴシック" charset="-128"/>
                <a:cs typeface="ＭＳ Ｐゴシック" charset="0"/>
              </a:rPr>
              <a:t>検出成功です。</a:t>
            </a:r>
            <a:br>
              <a:rPr kumimoji="1" lang="en-US" altLang="ja-JP" sz="1200" kern="1200" dirty="0">
                <a:solidFill>
                  <a:schemeClr val="tx1"/>
                </a:solidFill>
                <a:effectLst/>
                <a:latin typeface="Times" charset="0"/>
                <a:ea typeface="ＭＳ Ｐゴシック" charset="-128"/>
                <a:cs typeface="ＭＳ Ｐゴシック" charset="0"/>
              </a:rPr>
            </a:br>
            <a:endParaRPr kumimoji="1" lang="ja-JP" altLang="ja-JP" sz="1200" kern="1200" dirty="0">
              <a:solidFill>
                <a:schemeClr val="tx1"/>
              </a:solidFill>
              <a:effectLst/>
              <a:latin typeface="Times" charset="0"/>
              <a:ea typeface="ＭＳ Ｐゴシック" charset="-128"/>
              <a:cs typeface="ＭＳ Ｐゴシック"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20</a:t>
            </a:fld>
            <a:endParaRPr lang="en-US" altLang="ja-JP"/>
          </a:p>
        </p:txBody>
      </p:sp>
    </p:spTree>
    <p:extLst>
      <p:ext uri="{BB962C8B-B14F-4D97-AF65-F5344CB8AC3E}">
        <p14:creationId xmlns:p14="http://schemas.microsoft.com/office/powerpoint/2010/main" val="2555302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Times" charset="0"/>
                <a:ea typeface="ＭＳ Ｐゴシック" charset="-128"/>
                <a:cs typeface="ＭＳ Ｐゴシック" charset="0"/>
              </a:rPr>
              <a:t>3.9 </a:t>
            </a:r>
            <a:r>
              <a:rPr kumimoji="1" lang="ja-JP" altLang="ja-JP" sz="1200" kern="1200" dirty="0">
                <a:solidFill>
                  <a:schemeClr val="tx1"/>
                </a:solidFill>
                <a:effectLst/>
                <a:latin typeface="Times" charset="0"/>
                <a:ea typeface="ＭＳ Ｐゴシック" charset="-128"/>
                <a:cs typeface="ＭＳ Ｐゴシック" charset="0"/>
              </a:rPr>
              <a:t>→ </a:t>
            </a:r>
            <a:r>
              <a:rPr kumimoji="1" lang="en-US" altLang="ja-JP" sz="1200" kern="1200" dirty="0">
                <a:solidFill>
                  <a:schemeClr val="tx1"/>
                </a:solidFill>
                <a:effectLst/>
                <a:latin typeface="Times" charset="0"/>
                <a:ea typeface="ＭＳ Ｐゴシック" charset="-128"/>
                <a:cs typeface="ＭＳ Ｐゴシック" charset="0"/>
              </a:rPr>
              <a:t>4.0</a:t>
            </a:r>
            <a:r>
              <a:rPr kumimoji="1" lang="ja-JP" altLang="ja-JP" sz="1200" kern="1200" dirty="0">
                <a:solidFill>
                  <a:schemeClr val="tx1"/>
                </a:solidFill>
                <a:effectLst/>
                <a:latin typeface="Times" charset="0"/>
                <a:ea typeface="ＭＳ Ｐゴシック" charset="-128"/>
                <a:cs typeface="ＭＳ Ｐゴシック" charset="0"/>
              </a:rPr>
              <a:t>です。 </a:t>
            </a:r>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cs typeface="ＭＳ Ｐゴシック" charset="0"/>
            </a:endParaRPr>
          </a:p>
          <a:p>
            <a:r>
              <a:rPr kumimoji="1" lang="ja-JP" altLang="ja-JP" sz="1200" kern="1200" dirty="0">
                <a:solidFill>
                  <a:schemeClr val="tx1"/>
                </a:solidFill>
                <a:effectLst/>
                <a:latin typeface="Times" charset="0"/>
                <a:ea typeface="ＭＳ Ｐゴシック" charset="-128"/>
                <a:cs typeface="ＭＳ Ｐゴシック" charset="0"/>
              </a:rPr>
              <a:t>こちらの結果は</a:t>
            </a:r>
            <a:r>
              <a:rPr kumimoji="1" lang="en-US" altLang="ja-JP" sz="1200" kern="1200" dirty="0">
                <a:solidFill>
                  <a:schemeClr val="tx1"/>
                </a:solidFill>
                <a:effectLst/>
                <a:latin typeface="Times" charset="0"/>
                <a:ea typeface="ＭＳ Ｐゴシック" charset="-128"/>
                <a:cs typeface="ＭＳ Ｐゴシック" charset="0"/>
              </a:rPr>
              <a:t>,,,</a:t>
            </a:r>
            <a:r>
              <a:rPr kumimoji="1" lang="ja-JP" altLang="ja-JP" sz="1200" kern="1200" dirty="0" err="1">
                <a:solidFill>
                  <a:schemeClr val="tx1"/>
                </a:solidFill>
                <a:effectLst/>
                <a:latin typeface="Times" charset="0"/>
                <a:ea typeface="ＭＳ Ｐゴシック" charset="-128"/>
                <a:cs typeface="ＭＳ Ｐゴシック" charset="0"/>
              </a:rPr>
              <a:t>。</a:t>
            </a:r>
            <a:r>
              <a:rPr kumimoji="1" lang="en-US" altLang="ja-JP" sz="1200" kern="1200" dirty="0">
                <a:solidFill>
                  <a:schemeClr val="tx1"/>
                </a:solidFill>
                <a:effectLst/>
                <a:latin typeface="Times" charset="0"/>
                <a:ea typeface="ＭＳ Ｐゴシック" charset="-128"/>
                <a:cs typeface="ＭＳ Ｐゴシック" charset="0"/>
              </a:rPr>
              <a:t>250</a:t>
            </a:r>
            <a:r>
              <a:rPr kumimoji="1" lang="ja-JP" altLang="ja-JP" sz="1200" kern="1200" dirty="0">
                <a:solidFill>
                  <a:schemeClr val="tx1"/>
                </a:solidFill>
                <a:effectLst/>
                <a:latin typeface="Times" charset="0"/>
                <a:ea typeface="ＭＳ Ｐゴシック" charset="-128"/>
                <a:cs typeface="ＭＳ Ｐゴシック" charset="0"/>
              </a:rPr>
              <a:t>より前と</a:t>
            </a:r>
            <a:r>
              <a:rPr kumimoji="1" lang="en-US" altLang="ja-JP" sz="1200" kern="1200" dirty="0">
                <a:solidFill>
                  <a:schemeClr val="tx1"/>
                </a:solidFill>
                <a:effectLst/>
                <a:latin typeface="Times" charset="0"/>
                <a:ea typeface="ＭＳ Ｐゴシック" charset="-128"/>
                <a:cs typeface="ＭＳ Ｐゴシック" charset="0"/>
              </a:rPr>
              <a:t>250</a:t>
            </a:r>
            <a:r>
              <a:rPr kumimoji="1" lang="ja-JP" altLang="ja-JP" sz="1200" kern="1200" dirty="0">
                <a:solidFill>
                  <a:schemeClr val="tx1"/>
                </a:solidFill>
                <a:effectLst/>
                <a:latin typeface="Times" charset="0"/>
                <a:ea typeface="ＭＳ Ｐゴシック" charset="-128"/>
                <a:cs typeface="ＭＳ Ｐゴシック" charset="0"/>
              </a:rPr>
              <a:t>より後で確実に学習損失の流れは変わった</a:t>
            </a:r>
            <a:r>
              <a:rPr kumimoji="1" lang="ja-JP" altLang="en-US" sz="1200" kern="1200" dirty="0">
                <a:solidFill>
                  <a:schemeClr val="tx1"/>
                </a:solidFill>
                <a:effectLst/>
                <a:latin typeface="Times" charset="0"/>
                <a:ea typeface="ＭＳ Ｐゴシック" charset="-128"/>
                <a:cs typeface="ＭＳ Ｐゴシック" charset="0"/>
              </a:rPr>
              <a:t>と</a:t>
            </a:r>
            <a:r>
              <a:rPr kumimoji="1" lang="ja-JP" altLang="en-US" sz="1200" kern="1200" dirty="0" err="1">
                <a:solidFill>
                  <a:schemeClr val="tx1"/>
                </a:solidFill>
                <a:effectLst/>
                <a:latin typeface="Times" charset="0"/>
                <a:ea typeface="ＭＳ Ｐゴシック" charset="-128"/>
                <a:cs typeface="ＭＳ Ｐゴシック" charset="0"/>
              </a:rPr>
              <a:t>言える</a:t>
            </a:r>
            <a:r>
              <a:rPr kumimoji="1" lang="ja-JP" altLang="ja-JP" sz="1200" kern="1200" dirty="0" err="1">
                <a:solidFill>
                  <a:schemeClr val="tx1"/>
                </a:solidFill>
                <a:effectLst/>
                <a:latin typeface="Times" charset="0"/>
                <a:ea typeface="ＭＳ Ｐゴシック" charset="-128"/>
                <a:cs typeface="ＭＳ Ｐゴシック" charset="0"/>
              </a:rPr>
              <a:t>思います</a:t>
            </a:r>
            <a:r>
              <a:rPr kumimoji="1" lang="ja-JP" altLang="ja-JP" sz="1200" kern="1200" dirty="0">
                <a:solidFill>
                  <a:schemeClr val="tx1"/>
                </a:solidFill>
                <a:effectLst/>
                <a:latin typeface="Times" charset="0"/>
                <a:ea typeface="ＭＳ Ｐゴシック" charset="-128"/>
                <a:cs typeface="ＭＳ Ｐゴシック" charset="0"/>
              </a:rPr>
              <a:t>。</a:t>
            </a:r>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cs typeface="ＭＳ Ｐゴシック" charset="0"/>
            </a:endParaRPr>
          </a:p>
          <a:p>
            <a:r>
              <a:rPr kumimoji="1" lang="ja-JP" altLang="ja-JP" sz="1200" kern="1200" dirty="0">
                <a:solidFill>
                  <a:schemeClr val="tx1"/>
                </a:solidFill>
                <a:effectLst/>
                <a:latin typeface="Times" charset="0"/>
                <a:ea typeface="ＭＳ Ｐゴシック" charset="-128"/>
                <a:cs typeface="ＭＳ Ｐゴシック" charset="0"/>
              </a:rPr>
              <a:t>ただ、変化点でないポイントで学習損失が増加しているポイントもあるので、</a:t>
            </a:r>
            <a:r>
              <a:rPr kumimoji="1" lang="ja-JP" altLang="en-US" sz="1200" kern="1200" dirty="0">
                <a:solidFill>
                  <a:schemeClr val="tx1"/>
                </a:solidFill>
                <a:effectLst/>
                <a:latin typeface="Times" charset="0"/>
                <a:ea typeface="ＭＳ Ｐゴシック" charset="-128"/>
                <a:cs typeface="ＭＳ Ｐゴシック" charset="0"/>
              </a:rPr>
              <a:t>検出結果としては</a:t>
            </a:r>
            <a:r>
              <a:rPr kumimoji="1" lang="ja-JP" altLang="ja-JP" sz="1200" kern="1200" dirty="0">
                <a:solidFill>
                  <a:schemeClr val="tx1"/>
                </a:solidFill>
                <a:effectLst/>
                <a:latin typeface="Times" charset="0"/>
                <a:ea typeface="ＭＳ Ｐゴシック" charset="-128"/>
                <a:cs typeface="ＭＳ Ｐゴシック" charset="0"/>
              </a:rPr>
              <a:t>微妙は結果でした。</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21</a:t>
            </a:fld>
            <a:endParaRPr lang="en-US" altLang="ja-JP"/>
          </a:p>
        </p:txBody>
      </p:sp>
    </p:spTree>
    <p:extLst>
      <p:ext uri="{BB962C8B-B14F-4D97-AF65-F5344CB8AC3E}">
        <p14:creationId xmlns:p14="http://schemas.microsoft.com/office/powerpoint/2010/main" val="1633618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Times" charset="0"/>
                <a:ea typeface="ＭＳ Ｐゴシック" charset="-128"/>
                <a:cs typeface="ＭＳ Ｐゴシック" charset="0"/>
              </a:rPr>
              <a:t>こちらが発表の流れになります。</a:t>
            </a:r>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endParaRPr>
          </a:p>
          <a:p>
            <a:r>
              <a:rPr kumimoji="1" lang="ja-JP" altLang="ja-JP" sz="1200" kern="1200" dirty="0">
                <a:solidFill>
                  <a:schemeClr val="tx1"/>
                </a:solidFill>
                <a:effectLst/>
                <a:latin typeface="Times" charset="0"/>
                <a:ea typeface="ＭＳ Ｐゴシック" charset="-128"/>
                <a:cs typeface="ＭＳ Ｐゴシック" charset="0"/>
              </a:rPr>
              <a:t>まず、前提として研究背景や実験対象についてお話します。続いてパラメータ変化点の検出方法、本実験ではリカレントニューラルネットワークを用いて検出を進めていきます。そして、シミュレーション結果、結論、今後の課題といった流れで発表していきます。それでは早速発表を始めていきます。</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2</a:t>
            </a:fld>
            <a:endParaRPr lang="en-US" altLang="ja-JP"/>
          </a:p>
        </p:txBody>
      </p:sp>
    </p:spTree>
    <p:extLst>
      <p:ext uri="{BB962C8B-B14F-4D97-AF65-F5344CB8AC3E}">
        <p14:creationId xmlns:p14="http://schemas.microsoft.com/office/powerpoint/2010/main" val="2102407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Times" charset="0"/>
                <a:ea typeface="ＭＳ Ｐゴシック" charset="-128"/>
                <a:cs typeface="ＭＳ Ｐゴシック" charset="0"/>
              </a:rPr>
              <a:t>3.95 </a:t>
            </a:r>
            <a:r>
              <a:rPr kumimoji="1" lang="ja-JP" altLang="ja-JP" sz="1200" kern="1200" dirty="0">
                <a:solidFill>
                  <a:schemeClr val="tx1"/>
                </a:solidFill>
                <a:effectLst/>
                <a:latin typeface="Times" charset="0"/>
                <a:ea typeface="ＭＳ Ｐゴシック" charset="-128"/>
                <a:cs typeface="ＭＳ Ｐゴシック" charset="0"/>
              </a:rPr>
              <a:t>→</a:t>
            </a:r>
            <a:r>
              <a:rPr kumimoji="1" lang="en-US" altLang="ja-JP" sz="1200" kern="1200" dirty="0">
                <a:solidFill>
                  <a:schemeClr val="tx1"/>
                </a:solidFill>
                <a:effectLst/>
                <a:latin typeface="Times" charset="0"/>
                <a:ea typeface="ＭＳ Ｐゴシック" charset="-128"/>
                <a:cs typeface="ＭＳ Ｐゴシック" charset="0"/>
              </a:rPr>
              <a:t> 4.0 .</a:t>
            </a:r>
            <a:br>
              <a:rPr kumimoji="1" lang="en-US" altLang="ja-JP" sz="1200" kern="1200" dirty="0">
                <a:solidFill>
                  <a:schemeClr val="tx1"/>
                </a:solidFill>
                <a:effectLst/>
                <a:latin typeface="Times" charset="0"/>
                <a:ea typeface="ＭＳ Ｐゴシック" charset="-128"/>
                <a:cs typeface="ＭＳ Ｐゴシック" charset="0"/>
              </a:rPr>
            </a:b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22</a:t>
            </a:fld>
            <a:endParaRPr lang="en-US" altLang="ja-JP"/>
          </a:p>
        </p:txBody>
      </p:sp>
    </p:spTree>
    <p:extLst>
      <p:ext uri="{BB962C8B-B14F-4D97-AF65-F5344CB8AC3E}">
        <p14:creationId xmlns:p14="http://schemas.microsoft.com/office/powerpoint/2010/main" val="1862883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Times" charset="0"/>
                <a:ea typeface="ＭＳ Ｐゴシック" charset="-128"/>
                <a:cs typeface="ＭＳ Ｐゴシック" charset="0"/>
              </a:rPr>
              <a:t>こちらは実験対象のデータになります。</a:t>
            </a:r>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cs typeface="ＭＳ Ｐゴシック" charset="0"/>
            </a:endParaRPr>
          </a:p>
          <a:p>
            <a:r>
              <a:rPr kumimoji="1" lang="ja-JP" altLang="ja-JP" sz="1200" kern="1200" dirty="0">
                <a:solidFill>
                  <a:schemeClr val="tx1"/>
                </a:solidFill>
                <a:effectLst/>
                <a:latin typeface="Times" charset="0"/>
                <a:ea typeface="ＭＳ Ｐゴシック" charset="-128"/>
                <a:cs typeface="ＭＳ Ｐゴシック" charset="0"/>
              </a:rPr>
              <a:t>ここまでパラメータ変化が小さくなると、実験対象のグラフから目視では変化を認識できない</a:t>
            </a:r>
            <a:r>
              <a:rPr kumimoji="1" lang="ja-JP" altLang="en-US" sz="1200" kern="1200" dirty="0">
                <a:solidFill>
                  <a:schemeClr val="tx1"/>
                </a:solidFill>
                <a:effectLst/>
                <a:latin typeface="Times" charset="0"/>
                <a:ea typeface="ＭＳ Ｐゴシック" charset="-128"/>
                <a:cs typeface="ＭＳ Ｐゴシック" charset="0"/>
              </a:rPr>
              <a:t>！！！</a:t>
            </a:r>
            <a:r>
              <a:rPr kumimoji="1" lang="ja-JP" altLang="ja-JP" sz="1200" kern="1200" dirty="0">
                <a:solidFill>
                  <a:schemeClr val="tx1"/>
                </a:solidFill>
                <a:effectLst/>
                <a:latin typeface="Times" charset="0"/>
                <a:ea typeface="ＭＳ Ｐゴシック" charset="-128"/>
                <a:cs typeface="ＭＳ Ｐゴシック" charset="0"/>
              </a:rPr>
              <a:t>と思います。</a:t>
            </a:r>
            <a:br>
              <a:rPr kumimoji="1" lang="en-US" altLang="ja-JP" sz="1200" kern="1200" dirty="0">
                <a:solidFill>
                  <a:schemeClr val="tx1"/>
                </a:solidFill>
                <a:effectLst/>
                <a:latin typeface="Times" charset="0"/>
                <a:ea typeface="ＭＳ Ｐゴシック" charset="-128"/>
                <a:cs typeface="ＭＳ Ｐゴシック" charset="0"/>
              </a:rPr>
            </a:b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23</a:t>
            </a:fld>
            <a:endParaRPr lang="en-US" altLang="ja-JP"/>
          </a:p>
        </p:txBody>
      </p:sp>
    </p:spTree>
    <p:extLst>
      <p:ext uri="{BB962C8B-B14F-4D97-AF65-F5344CB8AC3E}">
        <p14:creationId xmlns:p14="http://schemas.microsoft.com/office/powerpoint/2010/main" val="3085030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cs typeface="ＭＳ Ｐゴシック" charset="0"/>
            </a:endParaRPr>
          </a:p>
          <a:p>
            <a:r>
              <a:rPr kumimoji="1" lang="ja-JP" altLang="en-US" sz="1200" kern="1200" dirty="0">
                <a:solidFill>
                  <a:schemeClr val="tx1"/>
                </a:solidFill>
                <a:effectLst/>
                <a:latin typeface="Times" charset="0"/>
                <a:ea typeface="ＭＳ Ｐゴシック" charset="-128"/>
                <a:cs typeface="ＭＳ Ｐゴシック" charset="0"/>
              </a:rPr>
              <a:t>結果は</a:t>
            </a:r>
            <a:r>
              <a:rPr kumimoji="1" lang="ja-JP" altLang="ja-JP" sz="1200" kern="1200" dirty="0">
                <a:solidFill>
                  <a:schemeClr val="tx1"/>
                </a:solidFill>
                <a:effectLst/>
                <a:latin typeface="Times" charset="0"/>
                <a:ea typeface="ＭＳ Ｐゴシック" charset="-128"/>
                <a:cs typeface="ＭＳ Ｐゴシック" charset="0"/>
              </a:rPr>
              <a:t>、学習損失による検証では、</a:t>
            </a:r>
            <a:r>
              <a:rPr kumimoji="1" lang="en-US" altLang="ja-JP" sz="1200" kern="1200" dirty="0">
                <a:solidFill>
                  <a:schemeClr val="tx1"/>
                </a:solidFill>
                <a:effectLst/>
                <a:latin typeface="Times" charset="0"/>
                <a:ea typeface="ＭＳ Ｐゴシック" charset="-128"/>
                <a:cs typeface="ＭＳ Ｐゴシック" charset="0"/>
              </a:rPr>
              <a:t>t=250</a:t>
            </a:r>
            <a:r>
              <a:rPr kumimoji="1" lang="ja-JP" altLang="ja-JP" sz="1200" kern="1200" dirty="0">
                <a:solidFill>
                  <a:schemeClr val="tx1"/>
                </a:solidFill>
                <a:effectLst/>
                <a:latin typeface="Times" charset="0"/>
                <a:ea typeface="ＭＳ Ｐゴシック" charset="-128"/>
                <a:cs typeface="ＭＳ Ｐゴシック" charset="0"/>
              </a:rPr>
              <a:t>が変化点であると検出できるまではいかないが、時系列の流れがなんか変わったなと</a:t>
            </a:r>
            <a:r>
              <a:rPr kumimoji="1" lang="ja-JP" altLang="ja-JP" sz="1200" kern="1200" dirty="0" err="1">
                <a:solidFill>
                  <a:schemeClr val="tx1"/>
                </a:solidFill>
                <a:effectLst/>
                <a:latin typeface="Times" charset="0"/>
                <a:ea typeface="ＭＳ Ｐゴシック" charset="-128"/>
                <a:cs typeface="ＭＳ Ｐゴシック" charset="0"/>
              </a:rPr>
              <a:t>。。</a:t>
            </a:r>
            <a:r>
              <a:rPr kumimoji="1" lang="ja-JP" altLang="ja-JP" sz="1200" kern="1200" dirty="0">
                <a:solidFill>
                  <a:schemeClr val="tx1"/>
                </a:solidFill>
                <a:effectLst/>
                <a:latin typeface="Times" charset="0"/>
                <a:ea typeface="ＭＳ Ｐゴシック" charset="-128"/>
                <a:cs typeface="ＭＳ Ｐゴシック" charset="0"/>
              </a:rPr>
              <a:t>そういった判断はできたといえるのではないでしょうか。</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24</a:t>
            </a:fld>
            <a:endParaRPr lang="en-US" altLang="ja-JP"/>
          </a:p>
        </p:txBody>
      </p:sp>
    </p:spTree>
    <p:extLst>
      <p:ext uri="{BB962C8B-B14F-4D97-AF65-F5344CB8AC3E}">
        <p14:creationId xmlns:p14="http://schemas.microsoft.com/office/powerpoint/2010/main" val="3688240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Times" charset="0"/>
                <a:ea typeface="ＭＳ Ｐゴシック" charset="-128"/>
                <a:cs typeface="ＭＳ Ｐゴシック" charset="0"/>
              </a:rPr>
              <a:t>3.99 </a:t>
            </a:r>
            <a:r>
              <a:rPr kumimoji="1" lang="ja-JP" altLang="ja-JP" sz="1200" kern="1200" dirty="0">
                <a:solidFill>
                  <a:schemeClr val="tx1"/>
                </a:solidFill>
                <a:effectLst/>
                <a:latin typeface="Times" charset="0"/>
                <a:ea typeface="ＭＳ Ｐゴシック" charset="-128"/>
                <a:cs typeface="ＭＳ Ｐゴシック" charset="0"/>
              </a:rPr>
              <a:t>→</a:t>
            </a:r>
            <a:r>
              <a:rPr kumimoji="1" lang="en-US" altLang="ja-JP" sz="1200" kern="1200" dirty="0">
                <a:solidFill>
                  <a:schemeClr val="tx1"/>
                </a:solidFill>
                <a:effectLst/>
                <a:latin typeface="Times" charset="0"/>
                <a:ea typeface="ＭＳ Ｐゴシック" charset="-128"/>
                <a:cs typeface="ＭＳ Ｐゴシック" charset="0"/>
              </a:rPr>
              <a:t> 4.0</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こちらもまだまだ微妙な結果なので、今後の課題として取り組んでいきたいと思います。</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25</a:t>
            </a:fld>
            <a:endParaRPr lang="en-US" altLang="ja-JP"/>
          </a:p>
        </p:txBody>
      </p:sp>
    </p:spTree>
    <p:extLst>
      <p:ext uri="{BB962C8B-B14F-4D97-AF65-F5344CB8AC3E}">
        <p14:creationId xmlns:p14="http://schemas.microsoft.com/office/powerpoint/2010/main" val="3950666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Times" charset="0"/>
                <a:ea typeface="ＭＳ Ｐゴシック" charset="-128"/>
                <a:cs typeface="ＭＳ Ｐゴシック" charset="0"/>
              </a:rPr>
              <a:t>結論に入ります。</a:t>
            </a:r>
            <a:br>
              <a:rPr kumimoji="1" lang="en-US" altLang="ja-JP" sz="1200" kern="1200" dirty="0">
                <a:solidFill>
                  <a:schemeClr val="tx1"/>
                </a:solidFill>
                <a:effectLst/>
                <a:latin typeface="Times" charset="0"/>
                <a:ea typeface="ＭＳ Ｐゴシック" charset="-128"/>
                <a:cs typeface="ＭＳ Ｐゴシック" charset="0"/>
              </a:rPr>
            </a:b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結論！</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今回の実験対象のような簡単な系を対象とする場合は検証可能であったとわかりました。</a:t>
            </a:r>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cs typeface="ＭＳ Ｐゴシック" charset="0"/>
            </a:endParaRPr>
          </a:p>
          <a:p>
            <a:r>
              <a:rPr kumimoji="1" lang="ja-JP" altLang="en-US" sz="1200" kern="1200" dirty="0">
                <a:solidFill>
                  <a:schemeClr val="tx1"/>
                </a:solidFill>
                <a:effectLst/>
                <a:latin typeface="Times" charset="0"/>
                <a:ea typeface="ＭＳ Ｐゴシック" charset="-128"/>
                <a:cs typeface="ＭＳ Ｐゴシック" charset="0"/>
              </a:rPr>
              <a:t>検出精度としては、</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パラメータ変化</a:t>
            </a:r>
            <a:r>
              <a:rPr kumimoji="1" lang="en-US" altLang="ja-JP" sz="1200" kern="1200" dirty="0">
                <a:solidFill>
                  <a:schemeClr val="tx1"/>
                </a:solidFill>
                <a:effectLst/>
                <a:latin typeface="Times" charset="0"/>
                <a:ea typeface="ＭＳ Ｐゴシック" charset="-128"/>
                <a:cs typeface="ＭＳ Ｐゴシック" charset="0"/>
              </a:rPr>
              <a:t>3.85</a:t>
            </a:r>
            <a:r>
              <a:rPr kumimoji="1" lang="ja-JP" altLang="ja-JP" sz="1200" kern="1200" dirty="0">
                <a:solidFill>
                  <a:schemeClr val="tx1"/>
                </a:solidFill>
                <a:effectLst/>
                <a:latin typeface="Times" charset="0"/>
                <a:ea typeface="ＭＳ Ｐゴシック" charset="-128"/>
                <a:cs typeface="ＭＳ Ｐゴシック" charset="0"/>
              </a:rPr>
              <a:t>→</a:t>
            </a:r>
            <a:r>
              <a:rPr kumimoji="1" lang="en-US" altLang="ja-JP" sz="1200" kern="1200" dirty="0">
                <a:solidFill>
                  <a:schemeClr val="tx1"/>
                </a:solidFill>
                <a:effectLst/>
                <a:latin typeface="Times" charset="0"/>
                <a:ea typeface="ＭＳ Ｐゴシック" charset="-128"/>
                <a:cs typeface="ＭＳ Ｐゴシック" charset="0"/>
              </a:rPr>
              <a:t>4.0</a:t>
            </a:r>
            <a:r>
              <a:rPr kumimoji="1" lang="ja-JP" altLang="ja-JP" sz="1200" kern="1200" dirty="0">
                <a:solidFill>
                  <a:schemeClr val="tx1"/>
                </a:solidFill>
                <a:effectLst/>
                <a:latin typeface="Times" charset="0"/>
                <a:ea typeface="ＭＳ Ｐゴシック" charset="-128"/>
                <a:cs typeface="ＭＳ Ｐゴシック" charset="0"/>
              </a:rPr>
              <a:t>程度の間隔まで検出を成功できました。</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パラメータ変化</a:t>
            </a:r>
            <a:r>
              <a:rPr kumimoji="1" lang="en-US" altLang="ja-JP" sz="1200" kern="1200" dirty="0">
                <a:solidFill>
                  <a:schemeClr val="tx1"/>
                </a:solidFill>
                <a:effectLst/>
                <a:latin typeface="Times" charset="0"/>
                <a:ea typeface="ＭＳ Ｐゴシック" charset="-128"/>
                <a:cs typeface="ＭＳ Ｐゴシック" charset="0"/>
              </a:rPr>
              <a:t>3.9</a:t>
            </a:r>
            <a:r>
              <a:rPr kumimoji="1" lang="ja-JP" altLang="ja-JP" sz="1200" kern="1200" dirty="0">
                <a:solidFill>
                  <a:schemeClr val="tx1"/>
                </a:solidFill>
                <a:effectLst/>
                <a:latin typeface="Times" charset="0"/>
                <a:ea typeface="ＭＳ Ｐゴシック" charset="-128"/>
                <a:cs typeface="ＭＳ Ｐゴシック" charset="0"/>
              </a:rPr>
              <a:t>→ </a:t>
            </a:r>
            <a:r>
              <a:rPr kumimoji="1" lang="en-US" altLang="ja-JP" sz="1200" kern="1200" dirty="0">
                <a:solidFill>
                  <a:schemeClr val="tx1"/>
                </a:solidFill>
                <a:effectLst/>
                <a:latin typeface="Times" charset="0"/>
                <a:ea typeface="ＭＳ Ｐゴシック" charset="-128"/>
                <a:cs typeface="ＭＳ Ｐゴシック" charset="0"/>
              </a:rPr>
              <a:t>4.0</a:t>
            </a:r>
            <a:r>
              <a:rPr kumimoji="1" lang="ja-JP" altLang="ja-JP" sz="1200" kern="1200" dirty="0">
                <a:solidFill>
                  <a:schemeClr val="tx1"/>
                </a:solidFill>
                <a:effectLst/>
                <a:latin typeface="Times" charset="0"/>
                <a:ea typeface="ＭＳ Ｐゴシック" charset="-128"/>
                <a:cs typeface="ＭＳ Ｐゴシック" charset="0"/>
              </a:rPr>
              <a:t>程度の間隔になると検証失敗といった結果となりました。</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26</a:t>
            </a:fld>
            <a:endParaRPr lang="en-US" altLang="ja-JP"/>
          </a:p>
        </p:txBody>
      </p:sp>
    </p:spTree>
    <p:extLst>
      <p:ext uri="{BB962C8B-B14F-4D97-AF65-F5344CB8AC3E}">
        <p14:creationId xmlns:p14="http://schemas.microsoft.com/office/powerpoint/2010/main" val="3732464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Times" charset="0"/>
                <a:ea typeface="ＭＳ Ｐゴシック" charset="-128"/>
                <a:cs typeface="ＭＳ Ｐゴシック" charset="0"/>
              </a:rPr>
              <a:t>最後に今後の課題を述べます。</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まず、小さなパラメータ変化に対する検出精度です。これの解決策として、リカレントニューラルネットワークの他、のモデルの選定を考えました。こちらは実際に検証をしました。双方向</a:t>
            </a:r>
            <a:r>
              <a:rPr kumimoji="1" lang="en-US" altLang="ja-JP" sz="1200" kern="1200" dirty="0">
                <a:solidFill>
                  <a:schemeClr val="tx1"/>
                </a:solidFill>
                <a:effectLst/>
                <a:latin typeface="Times" charset="0"/>
                <a:ea typeface="ＭＳ Ｐゴシック" charset="-128"/>
                <a:cs typeface="ＭＳ Ｐゴシック" charset="0"/>
              </a:rPr>
              <a:t>RNN</a:t>
            </a:r>
            <a:r>
              <a:rPr kumimoji="1" lang="ja-JP" altLang="ja-JP" sz="1200" kern="1200" dirty="0">
                <a:solidFill>
                  <a:schemeClr val="tx1"/>
                </a:solidFill>
                <a:effectLst/>
                <a:latin typeface="Times" charset="0"/>
                <a:ea typeface="ＭＳ Ｐゴシック" charset="-128"/>
                <a:cs typeface="ＭＳ Ｐゴシック" charset="0"/>
              </a:rPr>
              <a:t>を用いることで、リカレントニューラルネットワークより高い検出精度になることが分かりました。</a:t>
            </a:r>
            <a:r>
              <a:rPr kumimoji="1" lang="ja-JP" altLang="en-US" sz="1200" kern="1200" dirty="0">
                <a:solidFill>
                  <a:schemeClr val="tx1"/>
                </a:solidFill>
                <a:effectLst/>
                <a:latin typeface="Times" charset="0"/>
                <a:ea typeface="ＭＳ Ｐゴシック" charset="-128"/>
                <a:cs typeface="ＭＳ Ｐゴシック" charset="0"/>
              </a:rPr>
              <a:t>双方向</a:t>
            </a:r>
            <a:r>
              <a:rPr kumimoji="1" lang="en-US" altLang="ja-JP" sz="1200" kern="1200" dirty="0">
                <a:solidFill>
                  <a:schemeClr val="tx1"/>
                </a:solidFill>
                <a:effectLst/>
                <a:latin typeface="Times" charset="0"/>
                <a:ea typeface="ＭＳ Ｐゴシック" charset="-128"/>
                <a:cs typeface="ＭＳ Ｐゴシック" charset="0"/>
              </a:rPr>
              <a:t>RNN</a:t>
            </a:r>
            <a:r>
              <a:rPr kumimoji="1" lang="ja-JP" altLang="en-US" sz="1200" kern="1200" dirty="0">
                <a:solidFill>
                  <a:schemeClr val="tx1"/>
                </a:solidFill>
                <a:effectLst/>
                <a:latin typeface="Times" charset="0"/>
                <a:ea typeface="ＭＳ Ｐゴシック" charset="-128"/>
                <a:cs typeface="ＭＳ Ｐゴシック" charset="0"/>
              </a:rPr>
              <a:t>とは、過去だけではなく未来のデータも入力として使用するというものです。</a:t>
            </a:r>
            <a:br>
              <a:rPr kumimoji="1" lang="en-US" altLang="ja-JP" sz="1200" kern="1200" dirty="0">
                <a:solidFill>
                  <a:schemeClr val="tx1"/>
                </a:solidFill>
                <a:effectLst/>
                <a:latin typeface="Times" charset="0"/>
                <a:ea typeface="ＭＳ Ｐゴシック" charset="-128"/>
                <a:cs typeface="ＭＳ Ｐゴシック" charset="0"/>
              </a:rPr>
            </a:b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続いて、さらに複雑な系に対するパラメータの変化点検出です。例えばノイズが含まれる時系列や</a:t>
            </a:r>
            <a:r>
              <a:rPr kumimoji="1" lang="ja-JP" altLang="en-US" sz="1200" kern="1200" dirty="0">
                <a:solidFill>
                  <a:schemeClr val="tx1"/>
                </a:solidFill>
                <a:effectLst/>
                <a:latin typeface="Times" charset="0"/>
                <a:ea typeface="ＭＳ Ｐゴシック" charset="-128"/>
                <a:cs typeface="ＭＳ Ｐゴシック" charset="0"/>
              </a:rPr>
              <a:t>高次ダイナミクスの系</a:t>
            </a:r>
            <a:r>
              <a:rPr kumimoji="1" lang="ja-JP" altLang="ja-JP" sz="1200" kern="1200" dirty="0">
                <a:solidFill>
                  <a:schemeClr val="tx1"/>
                </a:solidFill>
                <a:effectLst/>
                <a:latin typeface="Times" charset="0"/>
                <a:ea typeface="ＭＳ Ｐゴシック" charset="-128"/>
                <a:cs typeface="ＭＳ Ｐゴシック" charset="0"/>
              </a:rPr>
              <a:t>などに取り組もうと考えています。</a:t>
            </a:r>
            <a:br>
              <a:rPr kumimoji="1" lang="en-US" altLang="ja-JP" sz="1200" kern="1200" dirty="0">
                <a:solidFill>
                  <a:schemeClr val="tx1"/>
                </a:solidFill>
                <a:effectLst/>
                <a:latin typeface="Times" charset="0"/>
                <a:ea typeface="ＭＳ Ｐゴシック" charset="-128"/>
                <a:cs typeface="ＭＳ Ｐゴシック" charset="0"/>
              </a:rPr>
            </a:b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最後に、変化点であることの判断に閾値を設定することです。現状では変化点であるかどうかを目視で判断しているため、基準があいまいになっています。この現状を改善することで、コンピュータに判断させることや判断基準を統一させることにつながると思います。</a:t>
            </a:r>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cs typeface="ＭＳ Ｐゴシック" charset="0"/>
            </a:endParaRPr>
          </a:p>
          <a:p>
            <a:endParaRPr kumimoji="1" lang="en-US" altLang="ja-JP" sz="1200" kern="1200" dirty="0">
              <a:solidFill>
                <a:schemeClr val="tx1"/>
              </a:solidFill>
              <a:effectLst/>
              <a:latin typeface="Times" charset="0"/>
              <a:ea typeface="ＭＳ Ｐゴシック"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sz="1200" kern="1200" dirty="0">
                <a:solidFill>
                  <a:schemeClr val="tx1"/>
                </a:solidFill>
                <a:effectLst/>
                <a:latin typeface="Times" charset="0"/>
                <a:ea typeface="ＭＳ Ｐゴシック" charset="-128"/>
              </a:rPr>
              <a:t>今後これらの課題の解決に取り組んでいきたいと思います。</a:t>
            </a:r>
            <a:endParaRPr kumimoji="1" lang="en-US" altLang="ja-JP" sz="1200" kern="1200" dirty="0">
              <a:solidFill>
                <a:schemeClr val="tx1"/>
              </a:solidFill>
              <a:effectLst/>
              <a:latin typeface="Times" charset="0"/>
              <a:ea typeface="ＭＳ Ｐゴシック" charset="-128"/>
              <a:cs typeface="ＭＳ Ｐゴシック" charset="0"/>
            </a:endParaRPr>
          </a:p>
          <a:p>
            <a:r>
              <a:rPr kumimoji="1" lang="ja-JP" altLang="en-US" sz="1200" kern="1200" dirty="0">
                <a:solidFill>
                  <a:schemeClr val="tx1"/>
                </a:solidFill>
                <a:effectLst/>
                <a:latin typeface="Times" charset="0"/>
                <a:ea typeface="ＭＳ Ｐゴシック" charset="-128"/>
                <a:cs typeface="ＭＳ Ｐゴシック" charset="0"/>
              </a:rPr>
              <a:t>以上で私の発表を終わります。ありがとうございました。</a:t>
            </a:r>
            <a:endParaRPr kumimoji="1" lang="en-US" altLang="ja-JP" sz="1200" kern="1200" dirty="0">
              <a:solidFill>
                <a:schemeClr val="tx1"/>
              </a:solidFill>
              <a:effectLst/>
              <a:latin typeface="Times" charset="0"/>
              <a:ea typeface="ＭＳ Ｐゴシック" charset="-128"/>
              <a:cs typeface="ＭＳ Ｐゴシック" charset="0"/>
            </a:endParaRPr>
          </a:p>
          <a:p>
            <a:br>
              <a:rPr kumimoji="1" lang="en-US" altLang="ja-JP" sz="1200" kern="1200" dirty="0">
                <a:solidFill>
                  <a:schemeClr val="tx1"/>
                </a:solidFill>
                <a:effectLst/>
                <a:latin typeface="Times" charset="0"/>
                <a:ea typeface="ＭＳ Ｐゴシック" charset="-128"/>
                <a:cs typeface="ＭＳ Ｐゴシック" charset="0"/>
              </a:rPr>
            </a:br>
            <a:endParaRPr kumimoji="1" lang="en-US" altLang="ja-JP" sz="1200" kern="1200" dirty="0">
              <a:solidFill>
                <a:schemeClr val="tx1"/>
              </a:solidFill>
              <a:effectLst/>
              <a:latin typeface="Times" charset="0"/>
              <a:ea typeface="ＭＳ Ｐゴシック" charset="-128"/>
              <a:cs typeface="ＭＳ Ｐゴシック" charset="0"/>
            </a:endParaRPr>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27</a:t>
            </a:fld>
            <a:endParaRPr lang="en-US" altLang="ja-JP"/>
          </a:p>
        </p:txBody>
      </p:sp>
    </p:spTree>
    <p:extLst>
      <p:ext uri="{BB962C8B-B14F-4D97-AF65-F5344CB8AC3E}">
        <p14:creationId xmlns:p14="http://schemas.microsoft.com/office/powerpoint/2010/main" val="2123460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28</a:t>
            </a:fld>
            <a:endParaRPr lang="en-US" altLang="ja-JP"/>
          </a:p>
        </p:txBody>
      </p:sp>
    </p:spTree>
    <p:extLst>
      <p:ext uri="{BB962C8B-B14F-4D97-AF65-F5344CB8AC3E}">
        <p14:creationId xmlns:p14="http://schemas.microsoft.com/office/powerpoint/2010/main" val="4151450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29</a:t>
            </a:fld>
            <a:endParaRPr lang="en-US" altLang="ja-JP"/>
          </a:p>
        </p:txBody>
      </p:sp>
    </p:spTree>
    <p:extLst>
      <p:ext uri="{BB962C8B-B14F-4D97-AF65-F5344CB8AC3E}">
        <p14:creationId xmlns:p14="http://schemas.microsoft.com/office/powerpoint/2010/main" val="2237322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ja-JP" sz="1200" kern="1200" dirty="0">
                <a:solidFill>
                  <a:schemeClr val="tx1"/>
                </a:solidFill>
                <a:effectLst/>
                <a:latin typeface="Times" charset="0"/>
                <a:ea typeface="ＭＳ Ｐゴシック" charset="-128"/>
                <a:cs typeface="ＭＳ Ｐゴシック" charset="0"/>
              </a:rPr>
              <a:t>まず、本研究の前提をご説明します。</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3</a:t>
            </a:fld>
            <a:endParaRPr lang="en-US" altLang="ja-JP"/>
          </a:p>
        </p:txBody>
      </p:sp>
    </p:spTree>
    <p:extLst>
      <p:ext uri="{BB962C8B-B14F-4D97-AF65-F5344CB8AC3E}">
        <p14:creationId xmlns:p14="http://schemas.microsoft.com/office/powerpoint/2010/main" val="1118837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kumimoji="1" lang="ja-JP" altLang="ja-JP" sz="1200" kern="1200" dirty="0">
                <a:solidFill>
                  <a:schemeClr val="tx1"/>
                </a:solidFill>
                <a:effectLst/>
                <a:latin typeface="Times" charset="0"/>
                <a:ea typeface="ＭＳ Ｐゴシック" charset="-128"/>
                <a:cs typeface="+mn-cs"/>
              </a:rPr>
              <a:t>研究背景</a:t>
            </a:r>
            <a:r>
              <a:rPr kumimoji="1" lang="en-US" altLang="ja-JP" sz="1200" kern="1200" dirty="0">
                <a:solidFill>
                  <a:schemeClr val="tx1"/>
                </a:solidFill>
                <a:effectLst/>
                <a:latin typeface="Times" charset="0"/>
                <a:ea typeface="ＭＳ Ｐゴシック" charset="-128"/>
                <a:cs typeface="+mn-cs"/>
              </a:rPr>
              <a:t>!</a:t>
            </a:r>
            <a:br>
              <a:rPr kumimoji="1" lang="en-US" altLang="ja-JP" sz="1200" kern="1200" dirty="0">
                <a:solidFill>
                  <a:schemeClr val="tx1"/>
                </a:solidFill>
                <a:effectLst/>
                <a:latin typeface="Times" charset="0"/>
                <a:ea typeface="ＭＳ Ｐゴシック" charset="-128"/>
                <a:cs typeface="+mn-cs"/>
              </a:rPr>
            </a:br>
            <a:r>
              <a:rPr kumimoji="1" lang="ja-JP" altLang="ja-JP" sz="1200" kern="1200" dirty="0">
                <a:solidFill>
                  <a:schemeClr val="tx1"/>
                </a:solidFill>
                <a:effectLst/>
                <a:latin typeface="Times" charset="0"/>
                <a:ea typeface="ＭＳ Ｐゴシック" charset="-128"/>
                <a:cs typeface="+mn-cs"/>
              </a:rPr>
              <a:t>世の中には「時系列信号の中にパラメータ変化から大きな影響を受ける系が数多く存在します。」</a:t>
            </a:r>
            <a:br>
              <a:rPr kumimoji="1" lang="en-US" altLang="ja-JP" sz="1200" kern="1200" dirty="0">
                <a:solidFill>
                  <a:schemeClr val="tx1"/>
                </a:solidFill>
                <a:effectLst/>
                <a:latin typeface="Times" charset="0"/>
                <a:ea typeface="ＭＳ Ｐゴシック" charset="-128"/>
                <a:cs typeface="+mn-cs"/>
              </a:rPr>
            </a:br>
            <a:r>
              <a:rPr kumimoji="1" lang="ja-JP" altLang="ja-JP" sz="1200" kern="1200" dirty="0">
                <a:solidFill>
                  <a:schemeClr val="tx1"/>
                </a:solidFill>
                <a:effectLst/>
                <a:latin typeface="Times" charset="0"/>
                <a:ea typeface="ＭＳ Ｐゴシック" charset="-128"/>
                <a:cs typeface="+mn-cs"/>
              </a:rPr>
              <a:t>例えば、地球温暖化。</a:t>
            </a:r>
            <a:br>
              <a:rPr kumimoji="1" lang="en-US" altLang="ja-JP" sz="1200" kern="1200" dirty="0">
                <a:solidFill>
                  <a:schemeClr val="tx1"/>
                </a:solidFill>
                <a:effectLst/>
                <a:latin typeface="Times" charset="0"/>
                <a:ea typeface="ＭＳ Ｐゴシック" charset="-128"/>
                <a:cs typeface="+mn-cs"/>
              </a:rPr>
            </a:br>
            <a:r>
              <a:rPr kumimoji="1" lang="ja-JP" altLang="ja-JP" sz="1200" kern="1200" dirty="0">
                <a:solidFill>
                  <a:schemeClr val="tx1"/>
                </a:solidFill>
                <a:effectLst/>
                <a:latin typeface="Times" charset="0"/>
                <a:ea typeface="ＭＳ Ｐゴシック" charset="-128"/>
                <a:cs typeface="+mn-cs"/>
              </a:rPr>
              <a:t>地球温暖化の原因となるパラメータは様々で、</a:t>
            </a:r>
            <a:r>
              <a:rPr kumimoji="1" lang="en-US" altLang="ja-JP" sz="1200" kern="1200" dirty="0">
                <a:solidFill>
                  <a:schemeClr val="tx1"/>
                </a:solidFill>
                <a:effectLst/>
                <a:latin typeface="Times" charset="0"/>
                <a:ea typeface="ＭＳ Ｐゴシック" charset="-128"/>
                <a:cs typeface="+mn-cs"/>
              </a:rPr>
              <a:t>(</a:t>
            </a:r>
            <a:r>
              <a:rPr kumimoji="1" lang="ja-JP" altLang="ja-JP" sz="1200" kern="1200" dirty="0">
                <a:solidFill>
                  <a:schemeClr val="tx1"/>
                </a:solidFill>
                <a:effectLst/>
                <a:latin typeface="Times" charset="0"/>
                <a:ea typeface="ＭＳ Ｐゴシック" charset="-128"/>
                <a:cs typeface="+mn-cs"/>
              </a:rPr>
              <a:t>地球の周期的な</a:t>
            </a:r>
            <a:r>
              <a:rPr kumimoji="1" lang="en-US" altLang="ja-JP" sz="1200" kern="1200" dirty="0">
                <a:solidFill>
                  <a:schemeClr val="tx1"/>
                </a:solidFill>
                <a:effectLst/>
                <a:latin typeface="Times" charset="0"/>
                <a:ea typeface="ＭＳ Ｐゴシック" charset="-128"/>
                <a:cs typeface="+mn-cs"/>
              </a:rPr>
              <a:t>)</a:t>
            </a:r>
            <a:r>
              <a:rPr kumimoji="1" lang="ja-JP" altLang="ja-JP" sz="1200" kern="1200" dirty="0">
                <a:solidFill>
                  <a:schemeClr val="tx1"/>
                </a:solidFill>
                <a:effectLst/>
                <a:latin typeface="Times" charset="0"/>
                <a:ea typeface="ＭＳ Ｐゴシック" charset="-128"/>
                <a:cs typeface="+mn-cs"/>
              </a:rPr>
              <a:t>内部変動によるもの、自然由来の外部要因</a:t>
            </a:r>
            <a:r>
              <a:rPr kumimoji="1" lang="en-US" altLang="ja-JP" sz="1200" kern="1200" dirty="0">
                <a:solidFill>
                  <a:schemeClr val="tx1"/>
                </a:solidFill>
                <a:effectLst/>
                <a:latin typeface="Times" charset="0"/>
                <a:ea typeface="ＭＳ Ｐゴシック" charset="-128"/>
                <a:cs typeface="+mn-cs"/>
              </a:rPr>
              <a:t>(</a:t>
            </a:r>
            <a:r>
              <a:rPr kumimoji="1" lang="ja-JP" altLang="ja-JP" sz="1200" kern="1200" dirty="0">
                <a:solidFill>
                  <a:schemeClr val="tx1"/>
                </a:solidFill>
                <a:effectLst/>
                <a:latin typeface="Times" charset="0"/>
                <a:ea typeface="ＭＳ Ｐゴシック" charset="-128"/>
                <a:cs typeface="+mn-cs"/>
              </a:rPr>
              <a:t>例えば火山活動で地表が暖められること</a:t>
            </a:r>
            <a:r>
              <a:rPr kumimoji="1" lang="en-US" altLang="ja-JP" sz="1200" kern="1200" dirty="0">
                <a:solidFill>
                  <a:schemeClr val="tx1"/>
                </a:solidFill>
                <a:effectLst/>
                <a:latin typeface="Times" charset="0"/>
                <a:ea typeface="ＭＳ Ｐゴシック" charset="-128"/>
                <a:cs typeface="+mn-cs"/>
              </a:rPr>
              <a:t>)</a:t>
            </a:r>
            <a:r>
              <a:rPr kumimoji="1" lang="ja-JP" altLang="ja-JP" sz="1200" kern="1200" dirty="0" err="1">
                <a:solidFill>
                  <a:schemeClr val="tx1"/>
                </a:solidFill>
                <a:effectLst/>
                <a:latin typeface="Times" charset="0"/>
                <a:ea typeface="ＭＳ Ｐゴシック" charset="-128"/>
                <a:cs typeface="+mn-cs"/>
              </a:rPr>
              <a:t>で</a:t>
            </a:r>
            <a:r>
              <a:rPr kumimoji="1" lang="ja-JP" altLang="ja-JP" sz="1200" kern="1200" dirty="0">
                <a:solidFill>
                  <a:schemeClr val="tx1"/>
                </a:solidFill>
                <a:effectLst/>
                <a:latin typeface="Times" charset="0"/>
                <a:ea typeface="ＭＳ Ｐゴシック" charset="-128"/>
                <a:cs typeface="+mn-cs"/>
              </a:rPr>
              <a:t>したり、人間よる</a:t>
            </a:r>
            <a:r>
              <a:rPr kumimoji="1" lang="en-US" altLang="ja-JP" sz="1200" kern="1200" dirty="0">
                <a:solidFill>
                  <a:schemeClr val="tx1"/>
                </a:solidFill>
                <a:effectLst/>
                <a:latin typeface="Times" charset="0"/>
                <a:ea typeface="ＭＳ Ｐゴシック" charset="-128"/>
                <a:cs typeface="+mn-cs"/>
              </a:rPr>
              <a:t>CO2</a:t>
            </a:r>
            <a:r>
              <a:rPr kumimoji="1" lang="ja-JP" altLang="ja-JP" sz="1200" kern="1200" dirty="0">
                <a:solidFill>
                  <a:schemeClr val="tx1"/>
                </a:solidFill>
                <a:effectLst/>
                <a:latin typeface="Times" charset="0"/>
                <a:ea typeface="ＭＳ Ｐゴシック" charset="-128"/>
                <a:cs typeface="+mn-cs"/>
              </a:rPr>
              <a:t>排出のような人間活動に由来する外部要因などが考えられます。</a:t>
            </a:r>
            <a:br>
              <a:rPr kumimoji="1" lang="en-US" altLang="ja-JP" sz="1200" kern="1200" dirty="0">
                <a:solidFill>
                  <a:schemeClr val="tx1"/>
                </a:solidFill>
                <a:effectLst/>
                <a:latin typeface="Times" charset="0"/>
                <a:ea typeface="ＭＳ Ｐゴシック" charset="-128"/>
                <a:cs typeface="+mn-cs"/>
              </a:rPr>
            </a:br>
            <a:br>
              <a:rPr kumimoji="1" lang="en-US" altLang="ja-JP" sz="1200" kern="1200" dirty="0">
                <a:solidFill>
                  <a:schemeClr val="tx1"/>
                </a:solidFill>
                <a:effectLst/>
                <a:latin typeface="Times" charset="0"/>
                <a:ea typeface="ＭＳ Ｐゴシック" charset="-128"/>
                <a:cs typeface="+mn-cs"/>
              </a:rPr>
            </a:br>
            <a:r>
              <a:rPr kumimoji="1" lang="ja-JP" altLang="ja-JP" sz="1200" kern="1200" dirty="0">
                <a:solidFill>
                  <a:schemeClr val="tx1"/>
                </a:solidFill>
                <a:effectLst/>
                <a:latin typeface="Times" charset="0"/>
                <a:ea typeface="ＭＳ Ｐゴシック" charset="-128"/>
                <a:cs typeface="+mn-cs"/>
              </a:rPr>
              <a:t>このような時系列は、変化が複雑であったり、目視では確認できない微小な変化が存在する可能性もあ</a:t>
            </a:r>
            <a:r>
              <a:rPr kumimoji="1" lang="ja-JP" altLang="en-US" sz="1200" kern="1200" dirty="0">
                <a:solidFill>
                  <a:schemeClr val="tx1"/>
                </a:solidFill>
                <a:effectLst/>
                <a:latin typeface="Times" charset="0"/>
                <a:ea typeface="ＭＳ Ｐゴシック" charset="-128"/>
                <a:cs typeface="+mn-cs"/>
              </a:rPr>
              <a:t>って</a:t>
            </a:r>
            <a:r>
              <a:rPr kumimoji="1" lang="ja-JP" altLang="ja-JP" sz="1200" kern="1200" dirty="0">
                <a:solidFill>
                  <a:schemeClr val="tx1"/>
                </a:solidFill>
                <a:effectLst/>
                <a:latin typeface="Times" charset="0"/>
                <a:ea typeface="ＭＳ Ｐゴシック" charset="-128"/>
                <a:cs typeface="+mn-cs"/>
              </a:rPr>
              <a:t>、数式で表すことが難しい場合があります。</a:t>
            </a:r>
            <a:br>
              <a:rPr kumimoji="1" lang="en-US" altLang="ja-JP" sz="1200" kern="1200" dirty="0">
                <a:solidFill>
                  <a:schemeClr val="tx1"/>
                </a:solidFill>
                <a:effectLst/>
                <a:latin typeface="Times" charset="0"/>
                <a:ea typeface="ＭＳ Ｐゴシック" charset="-128"/>
                <a:cs typeface="+mn-cs"/>
              </a:rPr>
            </a:br>
            <a:br>
              <a:rPr kumimoji="1" lang="en-US" altLang="ja-JP" sz="1200" kern="1200" dirty="0">
                <a:solidFill>
                  <a:schemeClr val="tx1"/>
                </a:solidFill>
                <a:effectLst/>
                <a:latin typeface="Times" charset="0"/>
                <a:ea typeface="ＭＳ Ｐゴシック" charset="-128"/>
                <a:cs typeface="+mn-cs"/>
              </a:rPr>
            </a:br>
            <a:r>
              <a:rPr kumimoji="1" lang="ja-JP" altLang="ja-JP" sz="1200" kern="1200" dirty="0">
                <a:solidFill>
                  <a:schemeClr val="tx1"/>
                </a:solidFill>
                <a:effectLst/>
                <a:latin typeface="Times" charset="0"/>
                <a:ea typeface="ＭＳ Ｐゴシック" charset="-128"/>
                <a:cs typeface="+mn-cs"/>
              </a:rPr>
              <a:t>もしパラメータ変化をとらえることが出来れば時系列解析の手がかりとなり得ます。そこで私は、「時系列データ学習中の学習損失からパラメータの変化点の検出」に取り組みました。</a:t>
            </a:r>
            <a:br>
              <a:rPr kumimoji="1" lang="en-US" altLang="ja-JP" sz="1200" kern="1200" dirty="0">
                <a:solidFill>
                  <a:schemeClr val="tx1"/>
                </a:solidFill>
                <a:effectLst/>
                <a:latin typeface="Times" charset="0"/>
                <a:ea typeface="ＭＳ Ｐゴシック" charset="-128"/>
                <a:cs typeface="+mn-cs"/>
              </a:rPr>
            </a:br>
            <a:endParaRPr kumimoji="1" lang="ja-JP" altLang="ja-JP" sz="1200" kern="1200" dirty="0">
              <a:solidFill>
                <a:schemeClr val="tx1"/>
              </a:solidFill>
              <a:effectLst/>
              <a:latin typeface="Times" charset="0"/>
              <a:ea typeface="ＭＳ Ｐゴシック" charset="-128"/>
              <a:cs typeface="+mn-cs"/>
            </a:endParaRPr>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4</a:t>
            </a:fld>
            <a:endParaRPr lang="en-US" altLang="ja-JP"/>
          </a:p>
        </p:txBody>
      </p:sp>
    </p:spTree>
    <p:extLst>
      <p:ext uri="{BB962C8B-B14F-4D97-AF65-F5344CB8AC3E}">
        <p14:creationId xmlns:p14="http://schemas.microsoft.com/office/powerpoint/2010/main" val="3395154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kumimoji="1" lang="ja-JP" altLang="ja-JP" sz="1200" kern="1200" dirty="0">
                <a:solidFill>
                  <a:schemeClr val="tx1"/>
                </a:solidFill>
                <a:effectLst/>
                <a:latin typeface="Times" charset="0"/>
                <a:ea typeface="ＭＳ Ｐゴシック" charset="-128"/>
                <a:cs typeface="+mn-cs"/>
              </a:rPr>
              <a:t>続いて、本実験対象の時系列データをご紹介します。</a:t>
            </a:r>
            <a:br>
              <a:rPr kumimoji="1" lang="en-US" altLang="ja-JP" sz="1200" kern="1200" dirty="0">
                <a:solidFill>
                  <a:schemeClr val="tx1"/>
                </a:solidFill>
                <a:effectLst/>
                <a:latin typeface="Times" charset="0"/>
                <a:ea typeface="ＭＳ Ｐゴシック" charset="-128"/>
                <a:cs typeface="+mn-cs"/>
              </a:rPr>
            </a:br>
            <a:br>
              <a:rPr kumimoji="1" lang="en-US" altLang="ja-JP" sz="1200" kern="1200" dirty="0">
                <a:solidFill>
                  <a:schemeClr val="tx1"/>
                </a:solidFill>
                <a:effectLst/>
                <a:latin typeface="Times" charset="0"/>
                <a:ea typeface="ＭＳ Ｐゴシック" charset="-128"/>
                <a:cs typeface="+mn-cs"/>
              </a:rPr>
            </a:br>
            <a:r>
              <a:rPr kumimoji="1" lang="ja-JP" altLang="ja-JP" sz="1200" kern="1200" dirty="0">
                <a:solidFill>
                  <a:schemeClr val="tx1"/>
                </a:solidFill>
                <a:effectLst/>
                <a:latin typeface="Times" charset="0"/>
                <a:ea typeface="ＭＳ Ｐゴシック" charset="-128"/>
                <a:cs typeface="+mn-cs"/>
              </a:rPr>
              <a:t>本実験ではロジスティック写像を用います。</a:t>
            </a:r>
            <a:r>
              <a:rPr kumimoji="1" lang="ja-JP" altLang="en-US" sz="1200" kern="1200" dirty="0">
                <a:solidFill>
                  <a:schemeClr val="tx1"/>
                </a:solidFill>
                <a:effectLst/>
                <a:latin typeface="Times" charset="0"/>
                <a:ea typeface="ＭＳ Ｐゴシック" charset="-128"/>
                <a:cs typeface="+mn-cs"/>
              </a:rPr>
              <a:t>ロジスティック写像は簡単な系でありながらパラメータの変化に大きな影響を受け振舞いが変化するので、実験対象に適していると判断しました。</a:t>
            </a:r>
            <a:endParaRPr kumimoji="1" lang="en-US" altLang="ja-JP" sz="1200" kern="1200" dirty="0">
              <a:solidFill>
                <a:schemeClr val="tx1"/>
              </a:solidFill>
              <a:effectLst/>
              <a:latin typeface="Times" charset="0"/>
              <a:ea typeface="ＭＳ Ｐゴシック" charset="-128"/>
              <a:cs typeface="+mn-cs"/>
            </a:endParaRPr>
          </a:p>
          <a:p>
            <a:pPr lvl="1"/>
            <a:r>
              <a:rPr kumimoji="1" lang="ja-JP" altLang="ja-JP" sz="1200" kern="1200" dirty="0">
                <a:solidFill>
                  <a:schemeClr val="tx1"/>
                </a:solidFill>
                <a:effectLst/>
                <a:latin typeface="Times" charset="0"/>
                <a:ea typeface="ＭＳ Ｐゴシック" charset="-128"/>
                <a:cs typeface="+mn-cs"/>
              </a:rPr>
              <a:t>ここで</a:t>
            </a:r>
            <a:r>
              <a:rPr kumimoji="1" lang="en-US" altLang="ja-JP" sz="1200" kern="1200" dirty="0">
                <a:solidFill>
                  <a:schemeClr val="tx1"/>
                </a:solidFill>
                <a:effectLst/>
                <a:latin typeface="Times" charset="0"/>
                <a:ea typeface="ＭＳ Ｐゴシック" charset="-128"/>
                <a:cs typeface="+mn-cs"/>
              </a:rPr>
              <a:t>x</a:t>
            </a:r>
            <a:r>
              <a:rPr kumimoji="1" lang="ja-JP" altLang="ja-JP" sz="1200" kern="1200" dirty="0">
                <a:solidFill>
                  <a:schemeClr val="tx1"/>
                </a:solidFill>
                <a:effectLst/>
                <a:latin typeface="Times" charset="0"/>
                <a:ea typeface="ＭＳ Ｐゴシック" charset="-128"/>
                <a:cs typeface="+mn-cs"/>
              </a:rPr>
              <a:t>が状態値となります。</a:t>
            </a:r>
            <a:r>
              <a:rPr kumimoji="1" lang="en-US" altLang="ja-JP" sz="1200" kern="1200" dirty="0">
                <a:solidFill>
                  <a:schemeClr val="tx1"/>
                </a:solidFill>
                <a:effectLst/>
                <a:latin typeface="Times" charset="0"/>
                <a:ea typeface="ＭＳ Ｐゴシック" charset="-128"/>
                <a:cs typeface="+mn-cs"/>
              </a:rPr>
              <a:t>t</a:t>
            </a:r>
            <a:r>
              <a:rPr kumimoji="1" lang="ja-JP" altLang="ja-JP" sz="1200" kern="1200" dirty="0">
                <a:solidFill>
                  <a:schemeClr val="tx1"/>
                </a:solidFill>
                <a:effectLst/>
                <a:latin typeface="Times" charset="0"/>
                <a:ea typeface="ＭＳ Ｐゴシック" charset="-128"/>
                <a:cs typeface="+mn-cs"/>
              </a:rPr>
              <a:t>はステップ数、</a:t>
            </a:r>
            <a:r>
              <a:rPr kumimoji="1" lang="en-US" altLang="ja-JP" sz="1200" kern="1200" dirty="0">
                <a:solidFill>
                  <a:schemeClr val="tx1"/>
                </a:solidFill>
                <a:effectLst/>
                <a:latin typeface="Times" charset="0"/>
                <a:ea typeface="ＭＳ Ｐゴシック" charset="-128"/>
                <a:cs typeface="+mn-cs"/>
              </a:rPr>
              <a:t>a</a:t>
            </a:r>
            <a:r>
              <a:rPr kumimoji="1" lang="ja-JP" altLang="ja-JP" sz="1200" kern="1200" dirty="0">
                <a:solidFill>
                  <a:schemeClr val="tx1"/>
                </a:solidFill>
                <a:effectLst/>
                <a:latin typeface="Times" charset="0"/>
                <a:ea typeface="ＭＳ Ｐゴシック" charset="-128"/>
                <a:cs typeface="+mn-cs"/>
              </a:rPr>
              <a:t>がパラメータです。</a:t>
            </a:r>
            <a:r>
              <a:rPr kumimoji="1" lang="en-US" altLang="ja-JP" sz="1200" kern="1200" dirty="0">
                <a:solidFill>
                  <a:schemeClr val="tx1"/>
                </a:solidFill>
                <a:effectLst/>
                <a:latin typeface="Times" charset="0"/>
                <a:ea typeface="ＭＳ Ｐゴシック" charset="-128"/>
                <a:cs typeface="+mn-cs"/>
              </a:rPr>
              <a:t>x</a:t>
            </a:r>
            <a:r>
              <a:rPr kumimoji="1" lang="ja-JP" altLang="ja-JP" sz="1200" kern="1200" dirty="0">
                <a:solidFill>
                  <a:schemeClr val="tx1"/>
                </a:solidFill>
                <a:effectLst/>
                <a:latin typeface="Times" charset="0"/>
                <a:ea typeface="ＭＳ Ｐゴシック" charset="-128"/>
                <a:cs typeface="+mn-cs"/>
              </a:rPr>
              <a:t>の初期値が</a:t>
            </a:r>
            <a:r>
              <a:rPr kumimoji="1" lang="en-US" altLang="ja-JP" sz="1200" kern="1200" dirty="0">
                <a:solidFill>
                  <a:schemeClr val="tx1"/>
                </a:solidFill>
                <a:effectLst/>
                <a:latin typeface="Times" charset="0"/>
                <a:ea typeface="ＭＳ Ｐゴシック" charset="-128"/>
                <a:cs typeface="+mn-cs"/>
              </a:rPr>
              <a:t>0.2</a:t>
            </a:r>
            <a:r>
              <a:rPr kumimoji="1" lang="ja-JP" altLang="ja-JP" sz="1200" kern="1200" dirty="0">
                <a:solidFill>
                  <a:schemeClr val="tx1"/>
                </a:solidFill>
                <a:effectLst/>
                <a:latin typeface="Times" charset="0"/>
                <a:ea typeface="ＭＳ Ｐゴシック" charset="-128"/>
                <a:cs typeface="+mn-cs"/>
              </a:rPr>
              <a:t>とします。</a:t>
            </a:r>
            <a:br>
              <a:rPr kumimoji="1" lang="en-US" altLang="ja-JP" sz="1200" kern="1200" dirty="0">
                <a:solidFill>
                  <a:schemeClr val="tx1"/>
                </a:solidFill>
                <a:effectLst/>
                <a:latin typeface="Times" charset="0"/>
                <a:ea typeface="ＭＳ Ｐゴシック" charset="-128"/>
                <a:cs typeface="+mn-cs"/>
              </a:rPr>
            </a:br>
            <a:endParaRPr kumimoji="1" lang="ja-JP" altLang="ja-JP" sz="1200" kern="1200" dirty="0">
              <a:solidFill>
                <a:schemeClr val="tx1"/>
              </a:solidFill>
              <a:effectLst/>
              <a:latin typeface="Times" charset="0"/>
              <a:ea typeface="ＭＳ Ｐゴシック" charset="-128"/>
              <a:cs typeface="+mn-cs"/>
            </a:endParaRPr>
          </a:p>
          <a:p>
            <a:pPr lvl="1"/>
            <a:r>
              <a:rPr kumimoji="1" lang="ja-JP" altLang="ja-JP" sz="1200" kern="1200" dirty="0">
                <a:solidFill>
                  <a:schemeClr val="tx1"/>
                </a:solidFill>
                <a:effectLst/>
                <a:latin typeface="Times" charset="0"/>
                <a:ea typeface="ＭＳ Ｐゴシック" charset="-128"/>
                <a:cs typeface="+mn-cs"/>
              </a:rPr>
              <a:t>左のグラフは実験対象の時系列グラフになります。このグラフでは、</a:t>
            </a:r>
            <a:r>
              <a:rPr kumimoji="1" lang="en-US" altLang="ja-JP" sz="1200" kern="1200" dirty="0">
                <a:solidFill>
                  <a:schemeClr val="tx1"/>
                </a:solidFill>
                <a:effectLst/>
                <a:latin typeface="Times" charset="0"/>
                <a:ea typeface="ＭＳ Ｐゴシック" charset="-128"/>
                <a:cs typeface="+mn-cs"/>
              </a:rPr>
              <a:t>t</a:t>
            </a:r>
            <a:r>
              <a:rPr kumimoji="1" lang="ja-JP" altLang="ja-JP" sz="1200" kern="1200" dirty="0">
                <a:solidFill>
                  <a:schemeClr val="tx1"/>
                </a:solidFill>
                <a:effectLst/>
                <a:latin typeface="Times" charset="0"/>
                <a:ea typeface="ＭＳ Ｐゴシック" charset="-128"/>
                <a:cs typeface="+mn-cs"/>
              </a:rPr>
              <a:t>が</a:t>
            </a:r>
            <a:r>
              <a:rPr kumimoji="1" lang="en-US" altLang="ja-JP" sz="1200" kern="1200" dirty="0">
                <a:solidFill>
                  <a:schemeClr val="tx1"/>
                </a:solidFill>
                <a:effectLst/>
                <a:latin typeface="Times" charset="0"/>
                <a:ea typeface="ＭＳ Ｐゴシック" charset="-128"/>
                <a:cs typeface="+mn-cs"/>
              </a:rPr>
              <a:t>0</a:t>
            </a:r>
            <a:r>
              <a:rPr kumimoji="1" lang="ja-JP" altLang="ja-JP" sz="1200" kern="1200" dirty="0">
                <a:solidFill>
                  <a:schemeClr val="tx1"/>
                </a:solidFill>
                <a:effectLst/>
                <a:latin typeface="Times" charset="0"/>
                <a:ea typeface="ＭＳ Ｐゴシック" charset="-128"/>
                <a:cs typeface="+mn-cs"/>
              </a:rPr>
              <a:t>から</a:t>
            </a:r>
            <a:r>
              <a:rPr kumimoji="1" lang="en-US" altLang="ja-JP" sz="1200" kern="1200" dirty="0">
                <a:solidFill>
                  <a:schemeClr val="tx1"/>
                </a:solidFill>
                <a:effectLst/>
                <a:latin typeface="Times" charset="0"/>
                <a:ea typeface="ＭＳ Ｐゴシック" charset="-128"/>
                <a:cs typeface="+mn-cs"/>
              </a:rPr>
              <a:t>249</a:t>
            </a:r>
            <a:r>
              <a:rPr kumimoji="1" lang="ja-JP" altLang="ja-JP" sz="1200" kern="1200" dirty="0">
                <a:solidFill>
                  <a:schemeClr val="tx1"/>
                </a:solidFill>
                <a:effectLst/>
                <a:latin typeface="Times" charset="0"/>
                <a:ea typeface="ＭＳ Ｐゴシック" charset="-128"/>
                <a:cs typeface="+mn-cs"/>
              </a:rPr>
              <a:t>のでは</a:t>
            </a:r>
            <a:r>
              <a:rPr kumimoji="1" lang="en-US" altLang="ja-JP" sz="1200" kern="1200" dirty="0">
                <a:solidFill>
                  <a:schemeClr val="tx1"/>
                </a:solidFill>
                <a:effectLst/>
                <a:latin typeface="Times" charset="0"/>
                <a:ea typeface="ＭＳ Ｐゴシック" charset="-128"/>
                <a:cs typeface="+mn-cs"/>
              </a:rPr>
              <a:t>a</a:t>
            </a:r>
            <a:r>
              <a:rPr kumimoji="1" lang="ja-JP" altLang="ja-JP" sz="1200" kern="1200" dirty="0">
                <a:solidFill>
                  <a:schemeClr val="tx1"/>
                </a:solidFill>
                <a:effectLst/>
                <a:latin typeface="Times" charset="0"/>
                <a:ea typeface="ＭＳ Ｐゴシック" charset="-128"/>
                <a:cs typeface="+mn-cs"/>
              </a:rPr>
              <a:t>は</a:t>
            </a:r>
            <a:r>
              <a:rPr kumimoji="1" lang="en-US" altLang="ja-JP" sz="1200" kern="1200" dirty="0">
                <a:solidFill>
                  <a:schemeClr val="tx1"/>
                </a:solidFill>
                <a:effectLst/>
                <a:latin typeface="Times" charset="0"/>
                <a:ea typeface="ＭＳ Ｐゴシック" charset="-128"/>
                <a:cs typeface="+mn-cs"/>
              </a:rPr>
              <a:t>3.95</a:t>
            </a:r>
            <a:r>
              <a:rPr kumimoji="1" lang="ja-JP" altLang="ja-JP" sz="1200" kern="1200" dirty="0" err="1">
                <a:solidFill>
                  <a:schemeClr val="tx1"/>
                </a:solidFill>
                <a:effectLst/>
                <a:latin typeface="Times" charset="0"/>
                <a:ea typeface="ＭＳ Ｐゴシック" charset="-128"/>
                <a:cs typeface="+mn-cs"/>
              </a:rPr>
              <a:t>、</a:t>
            </a:r>
            <a:r>
              <a:rPr kumimoji="1" lang="en-US" altLang="ja-JP" sz="1200" kern="1200" dirty="0">
                <a:solidFill>
                  <a:schemeClr val="tx1"/>
                </a:solidFill>
                <a:effectLst/>
                <a:latin typeface="Times" charset="0"/>
                <a:ea typeface="ＭＳ Ｐゴシック" charset="-128"/>
                <a:cs typeface="+mn-cs"/>
              </a:rPr>
              <a:t>t</a:t>
            </a:r>
            <a:r>
              <a:rPr kumimoji="1" lang="ja-JP" altLang="ja-JP" sz="1200" kern="1200" dirty="0">
                <a:solidFill>
                  <a:schemeClr val="tx1"/>
                </a:solidFill>
                <a:effectLst/>
                <a:latin typeface="Times" charset="0"/>
                <a:ea typeface="ＭＳ Ｐゴシック" charset="-128"/>
                <a:cs typeface="+mn-cs"/>
              </a:rPr>
              <a:t>が</a:t>
            </a:r>
            <a:r>
              <a:rPr kumimoji="1" lang="en-US" altLang="ja-JP" sz="1200" kern="1200" dirty="0">
                <a:solidFill>
                  <a:schemeClr val="tx1"/>
                </a:solidFill>
                <a:effectLst/>
                <a:latin typeface="Times" charset="0"/>
                <a:ea typeface="ＭＳ Ｐゴシック" charset="-128"/>
                <a:cs typeface="+mn-cs"/>
              </a:rPr>
              <a:t>250~500</a:t>
            </a:r>
            <a:r>
              <a:rPr kumimoji="1" lang="ja-JP" altLang="ja-JP" sz="1200" kern="1200" dirty="0">
                <a:solidFill>
                  <a:schemeClr val="tx1"/>
                </a:solidFill>
                <a:effectLst/>
                <a:latin typeface="Times" charset="0"/>
                <a:ea typeface="ＭＳ Ｐゴシック" charset="-128"/>
                <a:cs typeface="+mn-cs"/>
              </a:rPr>
              <a:t>のでは</a:t>
            </a:r>
            <a:r>
              <a:rPr kumimoji="1" lang="en-US" altLang="ja-JP" sz="1200" kern="1200" dirty="0">
                <a:solidFill>
                  <a:schemeClr val="tx1"/>
                </a:solidFill>
                <a:effectLst/>
                <a:latin typeface="Times" charset="0"/>
                <a:ea typeface="ＭＳ Ｐゴシック" charset="-128"/>
                <a:cs typeface="+mn-cs"/>
              </a:rPr>
              <a:t>a</a:t>
            </a:r>
            <a:r>
              <a:rPr kumimoji="1" lang="ja-JP" altLang="ja-JP" sz="1200" kern="1200" dirty="0">
                <a:solidFill>
                  <a:schemeClr val="tx1"/>
                </a:solidFill>
                <a:effectLst/>
                <a:latin typeface="Times" charset="0"/>
                <a:ea typeface="ＭＳ Ｐゴシック" charset="-128"/>
                <a:cs typeface="+mn-cs"/>
              </a:rPr>
              <a:t>は</a:t>
            </a:r>
            <a:r>
              <a:rPr kumimoji="1" lang="en-US" altLang="ja-JP" sz="1200" kern="1200" dirty="0">
                <a:solidFill>
                  <a:schemeClr val="tx1"/>
                </a:solidFill>
                <a:effectLst/>
                <a:latin typeface="Times" charset="0"/>
                <a:ea typeface="ＭＳ Ｐゴシック" charset="-128"/>
                <a:cs typeface="+mn-cs"/>
              </a:rPr>
              <a:t>4.0</a:t>
            </a:r>
            <a:r>
              <a:rPr kumimoji="1" lang="ja-JP" altLang="ja-JP" sz="1200" kern="1200" dirty="0">
                <a:solidFill>
                  <a:schemeClr val="tx1"/>
                </a:solidFill>
                <a:effectLst/>
                <a:latin typeface="Times" charset="0"/>
                <a:ea typeface="ＭＳ Ｐゴシック" charset="-128"/>
                <a:cs typeface="+mn-cs"/>
              </a:rPr>
              <a:t>と変化させています。</a:t>
            </a:r>
            <a:br>
              <a:rPr kumimoji="1" lang="en-US" altLang="ja-JP" sz="1200" kern="1200" dirty="0">
                <a:solidFill>
                  <a:schemeClr val="tx1"/>
                </a:solidFill>
                <a:effectLst/>
                <a:latin typeface="Times" charset="0"/>
                <a:ea typeface="ＭＳ Ｐゴシック" charset="-128"/>
                <a:cs typeface="+mn-cs"/>
              </a:rPr>
            </a:br>
            <a:br>
              <a:rPr kumimoji="1" lang="en-US" altLang="ja-JP" sz="1200" kern="1200" dirty="0">
                <a:solidFill>
                  <a:schemeClr val="tx1"/>
                </a:solidFill>
                <a:effectLst/>
                <a:latin typeface="Times" charset="0"/>
                <a:ea typeface="ＭＳ Ｐゴシック" charset="-128"/>
                <a:cs typeface="+mn-cs"/>
              </a:rPr>
            </a:br>
            <a:r>
              <a:rPr kumimoji="1" lang="ja-JP" altLang="ja-JP" sz="1200" kern="1200" dirty="0">
                <a:solidFill>
                  <a:schemeClr val="tx1"/>
                </a:solidFill>
                <a:effectLst/>
                <a:latin typeface="Times" charset="0"/>
                <a:ea typeface="ＭＳ Ｐゴシック" charset="-128"/>
                <a:cs typeface="+mn-cs"/>
              </a:rPr>
              <a:t>つまり</a:t>
            </a:r>
            <a:r>
              <a:rPr kumimoji="1" lang="en-US" altLang="ja-JP" sz="1200" kern="1200" dirty="0">
                <a:solidFill>
                  <a:schemeClr val="tx1"/>
                </a:solidFill>
                <a:effectLst/>
                <a:latin typeface="Times" charset="0"/>
                <a:ea typeface="ＭＳ Ｐゴシック" charset="-128"/>
                <a:cs typeface="+mn-cs"/>
              </a:rPr>
              <a:t>! </a:t>
            </a:r>
            <a:r>
              <a:rPr kumimoji="1" lang="ja-JP" altLang="ja-JP" sz="1200" kern="1200" dirty="0">
                <a:solidFill>
                  <a:schemeClr val="tx1"/>
                </a:solidFill>
                <a:effectLst/>
                <a:latin typeface="Times" charset="0"/>
                <a:ea typeface="ＭＳ Ｐゴシック" charset="-128"/>
                <a:cs typeface="+mn-cs"/>
              </a:rPr>
              <a:t>パラメータの変化点が</a:t>
            </a:r>
            <a:r>
              <a:rPr kumimoji="1" lang="en-US" altLang="ja-JP" sz="1200" kern="1200" dirty="0">
                <a:solidFill>
                  <a:schemeClr val="tx1"/>
                </a:solidFill>
                <a:effectLst/>
                <a:latin typeface="Times" charset="0"/>
                <a:ea typeface="ＭＳ Ｐゴシック" charset="-128"/>
                <a:cs typeface="+mn-cs"/>
              </a:rPr>
              <a:t>t=250</a:t>
            </a:r>
            <a:r>
              <a:rPr kumimoji="1" lang="ja-JP" altLang="ja-JP" sz="1200" kern="1200" dirty="0">
                <a:solidFill>
                  <a:schemeClr val="tx1"/>
                </a:solidFill>
                <a:effectLst/>
                <a:latin typeface="Times" charset="0"/>
                <a:ea typeface="ＭＳ Ｐゴシック" charset="-128"/>
                <a:cs typeface="+mn-cs"/>
              </a:rPr>
              <a:t>であるということになります。</a:t>
            </a:r>
            <a:br>
              <a:rPr kumimoji="1" lang="en-US" altLang="ja-JP" sz="1200" kern="1200" dirty="0">
                <a:solidFill>
                  <a:schemeClr val="tx1"/>
                </a:solidFill>
                <a:effectLst/>
                <a:latin typeface="Times" charset="0"/>
                <a:ea typeface="ＭＳ Ｐゴシック" charset="-128"/>
                <a:cs typeface="+mn-cs"/>
              </a:rPr>
            </a:br>
            <a:br>
              <a:rPr kumimoji="1" lang="en-US" altLang="ja-JP" sz="1200" kern="1200" dirty="0">
                <a:solidFill>
                  <a:schemeClr val="tx1"/>
                </a:solidFill>
                <a:effectLst/>
                <a:latin typeface="Times" charset="0"/>
                <a:ea typeface="ＭＳ Ｐゴシック" charset="-128"/>
                <a:cs typeface="+mn-cs"/>
              </a:rPr>
            </a:br>
            <a:r>
              <a:rPr kumimoji="1" lang="ja-JP" altLang="ja-JP" sz="1200" kern="1200" dirty="0">
                <a:solidFill>
                  <a:schemeClr val="tx1"/>
                </a:solidFill>
                <a:effectLst/>
                <a:latin typeface="Times" charset="0"/>
                <a:ea typeface="ＭＳ Ｐゴシック" charset="-128"/>
                <a:cs typeface="+mn-cs"/>
              </a:rPr>
              <a:t>右の図は対象時系列の変化点前後を拡大したものです。こちらを見てみると、ほとんどの人が目視では「変化点を認識できない」と感じるのではないでしょうか。</a:t>
            </a:r>
            <a:br>
              <a:rPr kumimoji="1" lang="en-US" altLang="ja-JP" sz="1200" kern="1200" dirty="0">
                <a:solidFill>
                  <a:schemeClr val="tx1"/>
                </a:solidFill>
                <a:effectLst/>
                <a:latin typeface="Times" charset="0"/>
                <a:ea typeface="ＭＳ Ｐゴシック" charset="-128"/>
                <a:cs typeface="+mn-cs"/>
              </a:rPr>
            </a:br>
            <a:br>
              <a:rPr kumimoji="1" lang="en-US" altLang="ja-JP" sz="1200" kern="1200" dirty="0">
                <a:solidFill>
                  <a:schemeClr val="tx1"/>
                </a:solidFill>
                <a:effectLst/>
                <a:latin typeface="Times" charset="0"/>
                <a:ea typeface="ＭＳ Ｐゴシック" charset="-128"/>
                <a:cs typeface="+mn-cs"/>
              </a:rPr>
            </a:br>
            <a:r>
              <a:rPr kumimoji="1" lang="en-US" altLang="ja-JP" sz="1200" kern="1200" dirty="0">
                <a:solidFill>
                  <a:schemeClr val="tx1"/>
                </a:solidFill>
                <a:effectLst/>
                <a:latin typeface="Times" charset="0"/>
                <a:ea typeface="ＭＳ Ｐゴシック" charset="-128"/>
                <a:cs typeface="+mn-cs"/>
              </a:rPr>
              <a:t>!!!</a:t>
            </a:r>
            <a:r>
              <a:rPr kumimoji="1" lang="ja-JP" altLang="ja-JP" sz="1200" kern="1200" dirty="0">
                <a:solidFill>
                  <a:schemeClr val="tx1"/>
                </a:solidFill>
                <a:effectLst/>
                <a:latin typeface="Times" charset="0"/>
                <a:ea typeface="ＭＳ Ｐゴシック" charset="-128"/>
                <a:cs typeface="+mn-cs"/>
              </a:rPr>
              <a:t>ではこれからこの変化点の検出に入っていきます。</a:t>
            </a:r>
            <a:br>
              <a:rPr kumimoji="1" lang="en-US" altLang="ja-JP" sz="1200" kern="1200" dirty="0">
                <a:solidFill>
                  <a:schemeClr val="tx1"/>
                </a:solidFill>
                <a:effectLst/>
                <a:latin typeface="Times" charset="0"/>
                <a:ea typeface="ＭＳ Ｐゴシック" charset="-128"/>
                <a:cs typeface="+mn-cs"/>
              </a:rPr>
            </a:br>
            <a:endParaRPr kumimoji="1" lang="ja-JP" altLang="ja-JP" sz="1200" kern="1200" dirty="0">
              <a:solidFill>
                <a:schemeClr val="tx1"/>
              </a:solidFill>
              <a:effectLst/>
              <a:latin typeface="Times" charset="0"/>
              <a:ea typeface="ＭＳ Ｐゴシック" charset="-128"/>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5</a:t>
            </a:fld>
            <a:endParaRPr lang="en-US" altLang="ja-JP"/>
          </a:p>
        </p:txBody>
      </p:sp>
    </p:spTree>
    <p:extLst>
      <p:ext uri="{BB962C8B-B14F-4D97-AF65-F5344CB8AC3E}">
        <p14:creationId xmlns:p14="http://schemas.microsoft.com/office/powerpoint/2010/main" val="278072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ja-JP" sz="1200" kern="1200" dirty="0">
                <a:solidFill>
                  <a:schemeClr val="tx1"/>
                </a:solidFill>
                <a:effectLst/>
                <a:latin typeface="Times" charset="0"/>
                <a:ea typeface="ＭＳ Ｐゴシック" charset="-128"/>
                <a:cs typeface="ＭＳ Ｐゴシック" charset="0"/>
              </a:rPr>
              <a:t>パラメータ変化点の検出方法についてご説明します。</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6</a:t>
            </a:fld>
            <a:endParaRPr lang="en-US" altLang="ja-JP"/>
          </a:p>
        </p:txBody>
      </p:sp>
    </p:spTree>
    <p:extLst>
      <p:ext uri="{BB962C8B-B14F-4D97-AF65-F5344CB8AC3E}">
        <p14:creationId xmlns:p14="http://schemas.microsoft.com/office/powerpoint/2010/main" val="294488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ja-JP" sz="1200" kern="1200" dirty="0">
                <a:solidFill>
                  <a:schemeClr val="tx1"/>
                </a:solidFill>
                <a:effectLst/>
                <a:latin typeface="Times" charset="0"/>
                <a:ea typeface="ＭＳ Ｐゴシック" charset="-128"/>
                <a:cs typeface="ＭＳ Ｐゴシック" charset="0"/>
              </a:rPr>
              <a:t>こちらが検出手順になります。</a:t>
            </a:r>
            <a:br>
              <a:rPr kumimoji="1" lang="en-US" altLang="ja-JP" sz="1200" kern="1200" dirty="0">
                <a:solidFill>
                  <a:schemeClr val="tx1"/>
                </a:solidFill>
                <a:effectLst/>
                <a:latin typeface="Times" charset="0"/>
                <a:ea typeface="ＭＳ Ｐゴシック" charset="-128"/>
                <a:cs typeface="ＭＳ Ｐゴシック" charset="0"/>
              </a:rPr>
            </a:b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一番目</a:t>
            </a:r>
            <a:r>
              <a:rPr kumimoji="1" lang="en-US" altLang="ja-JP" sz="1200" kern="1200" dirty="0">
                <a:solidFill>
                  <a:schemeClr val="tx1"/>
                </a:solidFill>
                <a:effectLst/>
                <a:latin typeface="Times" charset="0"/>
                <a:ea typeface="ＭＳ Ｐゴシック" charset="-128"/>
                <a:cs typeface="ＭＳ Ｐゴシック" charset="0"/>
              </a:rPr>
              <a:t>!  </a:t>
            </a:r>
            <a:r>
              <a:rPr kumimoji="1" lang="ja-JP" altLang="ja-JP" sz="1200" kern="1200" dirty="0">
                <a:solidFill>
                  <a:schemeClr val="tx1"/>
                </a:solidFill>
                <a:effectLst/>
                <a:latin typeface="Times" charset="0"/>
                <a:ea typeface="ＭＳ Ｐゴシック" charset="-128"/>
                <a:cs typeface="ＭＳ Ｐゴシック" charset="0"/>
              </a:rPr>
              <a:t>最初にリカレントニューラルネットワークを用いて対象を学習させます。この際に、</a:t>
            </a:r>
            <a:r>
              <a:rPr kumimoji="1" lang="en-US" altLang="ja-JP" sz="1200" kern="1200" dirty="0">
                <a:solidFill>
                  <a:schemeClr val="tx1"/>
                </a:solidFill>
                <a:effectLst/>
                <a:latin typeface="Times" charset="0"/>
                <a:ea typeface="ＭＳ Ｐゴシック" charset="-128"/>
                <a:cs typeface="ＭＳ Ｐゴシック" charset="0"/>
              </a:rPr>
              <a:t>Python</a:t>
            </a:r>
            <a:r>
              <a:rPr kumimoji="1" lang="ja-JP" altLang="ja-JP" sz="1200" kern="1200" dirty="0">
                <a:solidFill>
                  <a:schemeClr val="tx1"/>
                </a:solidFill>
                <a:effectLst/>
                <a:latin typeface="Times" charset="0"/>
                <a:ea typeface="ＭＳ Ｐゴシック" charset="-128"/>
                <a:cs typeface="ＭＳ Ｐゴシック" charset="0"/>
              </a:rPr>
              <a:t>の機械学習ライブラリ「</a:t>
            </a:r>
            <a:r>
              <a:rPr kumimoji="1" lang="en-US" altLang="ja-JP" sz="1200" kern="1200" dirty="0" err="1">
                <a:solidFill>
                  <a:schemeClr val="tx1"/>
                </a:solidFill>
                <a:effectLst/>
                <a:latin typeface="Times" charset="0"/>
                <a:ea typeface="ＭＳ Ｐゴシック" charset="-128"/>
                <a:cs typeface="ＭＳ Ｐゴシック" charset="0"/>
              </a:rPr>
              <a:t>PyTorch</a:t>
            </a:r>
            <a:r>
              <a:rPr kumimoji="1" lang="ja-JP" altLang="ja-JP" sz="1200" kern="1200" dirty="0">
                <a:solidFill>
                  <a:schemeClr val="tx1"/>
                </a:solidFill>
                <a:effectLst/>
                <a:latin typeface="Times" charset="0"/>
                <a:ea typeface="ＭＳ Ｐゴシック" charset="-128"/>
                <a:cs typeface="ＭＳ Ｐゴシック" charset="0"/>
              </a:rPr>
              <a:t>」を使用します。</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二番目</a:t>
            </a:r>
            <a:r>
              <a:rPr kumimoji="1" lang="en-US" altLang="ja-JP" sz="1200" kern="1200" dirty="0">
                <a:solidFill>
                  <a:schemeClr val="tx1"/>
                </a:solidFill>
                <a:effectLst/>
                <a:latin typeface="Times" charset="0"/>
                <a:ea typeface="ＭＳ Ｐゴシック" charset="-128"/>
                <a:cs typeface="ＭＳ Ｐゴシック" charset="0"/>
              </a:rPr>
              <a:t>!  </a:t>
            </a:r>
            <a:r>
              <a:rPr kumimoji="1" lang="ja-JP" altLang="ja-JP" sz="1200" kern="1200" dirty="0">
                <a:solidFill>
                  <a:schemeClr val="tx1"/>
                </a:solidFill>
                <a:effectLst/>
                <a:latin typeface="Times" charset="0"/>
                <a:ea typeface="ＭＳ Ｐゴシック" charset="-128"/>
                <a:cs typeface="ＭＳ Ｐゴシック" charset="0"/>
              </a:rPr>
              <a:t>学習損失を求めます。</a:t>
            </a: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三番目</a:t>
            </a:r>
            <a:r>
              <a:rPr kumimoji="1" lang="en-US" altLang="ja-JP" sz="1200" kern="1200" dirty="0">
                <a:solidFill>
                  <a:schemeClr val="tx1"/>
                </a:solidFill>
                <a:effectLst/>
                <a:latin typeface="Times" charset="0"/>
                <a:ea typeface="ＭＳ Ｐゴシック" charset="-128"/>
                <a:cs typeface="ＭＳ Ｐゴシック" charset="0"/>
              </a:rPr>
              <a:t>!  </a:t>
            </a:r>
            <a:r>
              <a:rPr kumimoji="1" lang="ja-JP" altLang="ja-JP" sz="1200" kern="1200" dirty="0">
                <a:solidFill>
                  <a:schemeClr val="tx1"/>
                </a:solidFill>
                <a:effectLst/>
                <a:latin typeface="Times" charset="0"/>
                <a:ea typeface="ＭＳ Ｐゴシック" charset="-128"/>
                <a:cs typeface="ＭＳ Ｐゴシック" charset="0"/>
              </a:rPr>
              <a:t>求めた学習損失をグラフで表示します。ここで、パラメータの変化点を境に今まで学習してきた流れが変化するわけなので、学習損失が大きく増加すると予測できます。</a:t>
            </a:r>
            <a:br>
              <a:rPr kumimoji="1" lang="en-US" altLang="ja-JP" sz="1200" kern="1200" dirty="0">
                <a:solidFill>
                  <a:schemeClr val="tx1"/>
                </a:solidFill>
                <a:effectLst/>
                <a:latin typeface="Times" charset="0"/>
                <a:ea typeface="ＭＳ Ｐゴシック" charset="-128"/>
                <a:cs typeface="ＭＳ Ｐゴシック" charset="0"/>
              </a:rPr>
            </a:br>
            <a:br>
              <a:rPr kumimoji="1" lang="en-US" altLang="ja-JP" sz="1200" kern="1200" dirty="0">
                <a:solidFill>
                  <a:schemeClr val="tx1"/>
                </a:solidFill>
                <a:effectLst/>
                <a:latin typeface="Times" charset="0"/>
                <a:ea typeface="ＭＳ Ｐゴシック" charset="-128"/>
                <a:cs typeface="ＭＳ Ｐゴシック" charset="0"/>
              </a:rPr>
            </a:br>
            <a:r>
              <a:rPr kumimoji="1" lang="ja-JP" altLang="ja-JP" sz="1200" kern="1200" dirty="0">
                <a:solidFill>
                  <a:schemeClr val="tx1"/>
                </a:solidFill>
                <a:effectLst/>
                <a:latin typeface="Times" charset="0"/>
                <a:ea typeface="ＭＳ Ｐゴシック" charset="-128"/>
                <a:cs typeface="ＭＳ Ｐゴシック" charset="0"/>
              </a:rPr>
              <a:t>こちらの手順をそれぞれ詳しくご説明していきます。</a:t>
            </a: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7</a:t>
            </a:fld>
            <a:endParaRPr lang="en-US" altLang="ja-JP"/>
          </a:p>
        </p:txBody>
      </p:sp>
    </p:spTree>
    <p:extLst>
      <p:ext uri="{BB962C8B-B14F-4D97-AF65-F5344CB8AC3E}">
        <p14:creationId xmlns:p14="http://schemas.microsoft.com/office/powerpoint/2010/main" val="4284154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kumimoji="1" lang="ja-JP" altLang="ja-JP" sz="1200" kern="1200" dirty="0">
                <a:solidFill>
                  <a:schemeClr val="tx1"/>
                </a:solidFill>
                <a:effectLst/>
                <a:latin typeface="Times" charset="0"/>
                <a:ea typeface="ＭＳ Ｐゴシック" charset="-128"/>
                <a:cs typeface="+mn-cs"/>
              </a:rPr>
              <a:t>まず①、リカレントニューラルネットワークを用いた対象の学習について</a:t>
            </a:r>
            <a:r>
              <a:rPr kumimoji="1" lang="en-US" altLang="ja-JP" sz="1200" kern="1200" dirty="0">
                <a:solidFill>
                  <a:schemeClr val="tx1"/>
                </a:solidFill>
                <a:effectLst/>
                <a:latin typeface="Times" charset="0"/>
                <a:ea typeface="ＭＳ Ｐゴシック" charset="-128"/>
                <a:cs typeface="+mn-cs"/>
              </a:rPr>
              <a:t>!</a:t>
            </a:r>
            <a:br>
              <a:rPr kumimoji="1" lang="en-US" altLang="ja-JP" sz="1200" kern="1200" dirty="0">
                <a:solidFill>
                  <a:schemeClr val="tx1"/>
                </a:solidFill>
                <a:effectLst/>
                <a:latin typeface="Times" charset="0"/>
                <a:ea typeface="ＭＳ Ｐゴシック" charset="-128"/>
                <a:cs typeface="+mn-cs"/>
              </a:rPr>
            </a:br>
            <a:r>
              <a:rPr kumimoji="1" lang="ja-JP" altLang="ja-JP" sz="1200" kern="1200" dirty="0">
                <a:solidFill>
                  <a:schemeClr val="tx1"/>
                </a:solidFill>
                <a:effectLst/>
                <a:latin typeface="Times" charset="0"/>
                <a:ea typeface="ＭＳ Ｐゴシック" charset="-128"/>
                <a:cs typeface="+mn-cs"/>
              </a:rPr>
              <a:t>「リカレントニューラルネットワーク」は通常の入力に加えて過去の隠れ層ニューロンの出力も入力として使用することで、過去からの流れを考慮した学習を進めるといったもので、時系列学習に適したモデルとなります。</a:t>
            </a:r>
            <a:br>
              <a:rPr kumimoji="1" lang="en-US" altLang="ja-JP" sz="1200" kern="1200" dirty="0">
                <a:solidFill>
                  <a:schemeClr val="tx1"/>
                </a:solidFill>
                <a:effectLst/>
                <a:latin typeface="Times" charset="0"/>
                <a:ea typeface="ＭＳ Ｐゴシック" charset="-128"/>
                <a:cs typeface="+mn-cs"/>
              </a:rPr>
            </a:br>
            <a:endParaRPr kumimoji="1" lang="ja-JP" altLang="ja-JP" sz="1200" kern="1200" dirty="0">
              <a:solidFill>
                <a:schemeClr val="tx1"/>
              </a:solidFill>
              <a:effectLst/>
              <a:latin typeface="Times" charset="0"/>
              <a:ea typeface="ＭＳ Ｐゴシック" charset="-128"/>
              <a:cs typeface="+mn-cs"/>
            </a:endParaRPr>
          </a:p>
          <a:p>
            <a:r>
              <a:rPr kumimoji="1" lang="ja-JP" altLang="ja-JP" sz="1200" kern="1200" dirty="0">
                <a:solidFill>
                  <a:schemeClr val="tx1"/>
                </a:solidFill>
                <a:effectLst/>
                <a:latin typeface="Times" charset="0"/>
                <a:ea typeface="ＭＳ Ｐゴシック" charset="-128"/>
                <a:cs typeface="ＭＳ Ｐゴシック" charset="0"/>
              </a:rPr>
              <a:t>今回のモデルの数式はこのようになっており、右図のような形となっています。こちらの図で確認できるように、</a:t>
            </a:r>
            <a:r>
              <a:rPr kumimoji="1" lang="en-US" altLang="ja-JP" sz="1200" kern="1200" dirty="0">
                <a:solidFill>
                  <a:schemeClr val="tx1"/>
                </a:solidFill>
                <a:effectLst/>
                <a:latin typeface="Times" charset="0"/>
                <a:ea typeface="ＭＳ Ｐゴシック" charset="-128"/>
                <a:cs typeface="ＭＳ Ｐゴシック" charset="0"/>
              </a:rPr>
              <a:t>1</a:t>
            </a:r>
            <a:r>
              <a:rPr kumimoji="1" lang="ja-JP" altLang="ja-JP" sz="1200" kern="1200" dirty="0">
                <a:solidFill>
                  <a:schemeClr val="tx1"/>
                </a:solidFill>
                <a:effectLst/>
                <a:latin typeface="Times" charset="0"/>
                <a:ea typeface="ＭＳ Ｐゴシック" charset="-128"/>
                <a:cs typeface="ＭＳ Ｐゴシック" charset="0"/>
              </a:rPr>
              <a:t>ステップ前の隠れ層のニューロン出力も入力として使用されています。</a:t>
            </a:r>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8</a:t>
            </a:fld>
            <a:endParaRPr lang="en-US" altLang="ja-JP"/>
          </a:p>
        </p:txBody>
      </p:sp>
    </p:spTree>
    <p:extLst>
      <p:ext uri="{BB962C8B-B14F-4D97-AF65-F5344CB8AC3E}">
        <p14:creationId xmlns:p14="http://schemas.microsoft.com/office/powerpoint/2010/main" val="2696828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kumimoji="1" lang="ja-JP" altLang="ja-JP" sz="1200" kern="1200" dirty="0">
                <a:solidFill>
                  <a:schemeClr val="tx1"/>
                </a:solidFill>
                <a:effectLst/>
                <a:latin typeface="Times" charset="0"/>
                <a:ea typeface="ＭＳ Ｐゴシック" charset="-128"/>
                <a:cs typeface="+mn-cs"/>
              </a:rPr>
              <a:t>学習の流れをご説明します。</a:t>
            </a:r>
            <a:br>
              <a:rPr kumimoji="1" lang="en-US" altLang="ja-JP" sz="1200" kern="1200" dirty="0">
                <a:solidFill>
                  <a:schemeClr val="tx1"/>
                </a:solidFill>
                <a:effectLst/>
                <a:latin typeface="Times" charset="0"/>
                <a:ea typeface="ＭＳ Ｐゴシック" charset="-128"/>
                <a:cs typeface="+mn-cs"/>
              </a:rPr>
            </a:br>
            <a:br>
              <a:rPr kumimoji="1" lang="en-US" altLang="ja-JP" sz="1200" kern="1200" dirty="0">
                <a:solidFill>
                  <a:schemeClr val="tx1"/>
                </a:solidFill>
                <a:effectLst/>
                <a:latin typeface="Times" charset="0"/>
                <a:ea typeface="ＭＳ Ｐゴシック" charset="-128"/>
                <a:cs typeface="+mn-cs"/>
              </a:rPr>
            </a:br>
            <a:r>
              <a:rPr kumimoji="1" lang="en-US" altLang="ja-JP" sz="1200" kern="1200" dirty="0">
                <a:solidFill>
                  <a:schemeClr val="tx1"/>
                </a:solidFill>
                <a:effectLst/>
                <a:latin typeface="Times" charset="0"/>
                <a:ea typeface="ＭＳ Ｐゴシック" charset="-128"/>
                <a:cs typeface="+mn-cs"/>
              </a:rPr>
              <a:t>1 ! </a:t>
            </a:r>
            <a:r>
              <a:rPr kumimoji="1" lang="ja-JP" altLang="ja-JP" sz="1200" kern="1200" dirty="0">
                <a:solidFill>
                  <a:schemeClr val="tx1"/>
                </a:solidFill>
                <a:effectLst/>
                <a:latin typeface="Times" charset="0"/>
                <a:ea typeface="ＭＳ Ｐゴシック" charset="-128"/>
                <a:cs typeface="+mn-cs"/>
              </a:rPr>
              <a:t>対象の時系列データ</a:t>
            </a:r>
            <a:r>
              <a:rPr kumimoji="1" lang="en-US" altLang="ja-JP" sz="1200" kern="1200" dirty="0">
                <a:solidFill>
                  <a:schemeClr val="tx1"/>
                </a:solidFill>
                <a:effectLst/>
                <a:latin typeface="Times" charset="0"/>
                <a:ea typeface="ＭＳ Ｐゴシック" charset="-128"/>
                <a:cs typeface="+mn-cs"/>
              </a:rPr>
              <a:t>500</a:t>
            </a:r>
            <a:r>
              <a:rPr kumimoji="1" lang="ja-JP" altLang="ja-JP" sz="1200" kern="1200" dirty="0">
                <a:solidFill>
                  <a:schemeClr val="tx1"/>
                </a:solidFill>
                <a:effectLst/>
                <a:latin typeface="Times" charset="0"/>
                <a:ea typeface="ＭＳ Ｐゴシック" charset="-128"/>
                <a:cs typeface="+mn-cs"/>
              </a:rPr>
              <a:t>ステップを学習します。</a:t>
            </a:r>
            <a:br>
              <a:rPr kumimoji="1" lang="en-US" altLang="ja-JP" sz="1200" kern="1200" dirty="0">
                <a:solidFill>
                  <a:schemeClr val="tx1"/>
                </a:solidFill>
                <a:effectLst/>
                <a:latin typeface="Times" charset="0"/>
                <a:ea typeface="ＭＳ Ｐゴシック" charset="-128"/>
                <a:cs typeface="+mn-cs"/>
              </a:rPr>
            </a:br>
            <a:r>
              <a:rPr kumimoji="1" lang="en-US" altLang="ja-JP" sz="1200" kern="1200" dirty="0">
                <a:solidFill>
                  <a:schemeClr val="tx1"/>
                </a:solidFill>
                <a:effectLst/>
                <a:latin typeface="Times" charset="0"/>
                <a:ea typeface="ＭＳ Ｐゴシック" charset="-128"/>
                <a:cs typeface="+mn-cs"/>
              </a:rPr>
              <a:t>2 ! </a:t>
            </a:r>
            <a:r>
              <a:rPr kumimoji="1" lang="ja-JP" altLang="ja-JP" sz="1200" kern="1200" dirty="0">
                <a:solidFill>
                  <a:schemeClr val="tx1"/>
                </a:solidFill>
                <a:effectLst/>
                <a:latin typeface="Times" charset="0"/>
                <a:ea typeface="ＭＳ Ｐゴシック" charset="-128"/>
                <a:cs typeface="+mn-cs"/>
              </a:rPr>
              <a:t>対象</a:t>
            </a:r>
            <a:r>
              <a:rPr kumimoji="1" lang="en-US" altLang="ja-JP" sz="1200" kern="1200" dirty="0">
                <a:solidFill>
                  <a:schemeClr val="tx1"/>
                </a:solidFill>
                <a:effectLst/>
                <a:latin typeface="Times" charset="0"/>
                <a:ea typeface="ＭＳ Ｐゴシック" charset="-128"/>
                <a:cs typeface="+mn-cs"/>
              </a:rPr>
              <a:t>500</a:t>
            </a:r>
            <a:r>
              <a:rPr kumimoji="1" lang="ja-JP" altLang="ja-JP" sz="1200" kern="1200" dirty="0">
                <a:solidFill>
                  <a:schemeClr val="tx1"/>
                </a:solidFill>
                <a:effectLst/>
                <a:latin typeface="Times" charset="0"/>
                <a:ea typeface="ＭＳ Ｐゴシック" charset="-128"/>
                <a:cs typeface="+mn-cs"/>
              </a:rPr>
              <a:t>ステップを学習するのに</a:t>
            </a:r>
            <a:r>
              <a:rPr kumimoji="1" lang="en-US" altLang="ja-JP" sz="1200" kern="1200" dirty="0">
                <a:solidFill>
                  <a:schemeClr val="tx1"/>
                </a:solidFill>
                <a:effectLst/>
                <a:latin typeface="Times" charset="0"/>
                <a:ea typeface="ＭＳ Ｐゴシック" charset="-128"/>
                <a:cs typeface="+mn-cs"/>
              </a:rPr>
              <a:t>500</a:t>
            </a:r>
            <a:r>
              <a:rPr kumimoji="1" lang="ja-JP" altLang="ja-JP" sz="1200" kern="1200" dirty="0">
                <a:solidFill>
                  <a:schemeClr val="tx1"/>
                </a:solidFill>
                <a:effectLst/>
                <a:latin typeface="Times" charset="0"/>
                <a:ea typeface="ＭＳ Ｐゴシック" charset="-128"/>
                <a:cs typeface="+mn-cs"/>
              </a:rPr>
              <a:t>回の学習があります。この</a:t>
            </a:r>
            <a:r>
              <a:rPr kumimoji="1" lang="en-US" altLang="ja-JP" sz="1200" kern="1200" dirty="0">
                <a:solidFill>
                  <a:schemeClr val="tx1"/>
                </a:solidFill>
                <a:effectLst/>
                <a:latin typeface="Times" charset="0"/>
                <a:ea typeface="ＭＳ Ｐゴシック" charset="-128"/>
                <a:cs typeface="+mn-cs"/>
              </a:rPr>
              <a:t>500</a:t>
            </a:r>
            <a:r>
              <a:rPr kumimoji="1" lang="ja-JP" altLang="ja-JP" sz="1200" kern="1200" dirty="0">
                <a:solidFill>
                  <a:schemeClr val="tx1"/>
                </a:solidFill>
                <a:effectLst/>
                <a:latin typeface="Times" charset="0"/>
                <a:ea typeface="ＭＳ Ｐゴシック" charset="-128"/>
                <a:cs typeface="+mn-cs"/>
              </a:rPr>
              <a:t>回を</a:t>
            </a:r>
            <a:r>
              <a:rPr kumimoji="1" lang="en-US" altLang="ja-JP" sz="1200" kern="1200" dirty="0">
                <a:solidFill>
                  <a:schemeClr val="tx1"/>
                </a:solidFill>
                <a:effectLst/>
                <a:latin typeface="Times" charset="0"/>
                <a:ea typeface="ＭＳ Ｐゴシック" charset="-128"/>
                <a:cs typeface="+mn-cs"/>
              </a:rPr>
              <a:t>1epoch</a:t>
            </a:r>
            <a:r>
              <a:rPr kumimoji="1" lang="ja-JP" altLang="ja-JP" sz="1200" kern="1200" dirty="0">
                <a:solidFill>
                  <a:schemeClr val="tx1"/>
                </a:solidFill>
                <a:effectLst/>
                <a:latin typeface="Times" charset="0"/>
                <a:ea typeface="ＭＳ Ｐゴシック" charset="-128"/>
                <a:cs typeface="+mn-cs"/>
              </a:rPr>
              <a:t>とします。</a:t>
            </a:r>
            <a:br>
              <a:rPr kumimoji="1" lang="en-US" altLang="ja-JP" sz="1200" kern="1200" dirty="0">
                <a:solidFill>
                  <a:schemeClr val="tx1"/>
                </a:solidFill>
                <a:effectLst/>
                <a:latin typeface="Times" charset="0"/>
                <a:ea typeface="ＭＳ Ｐゴシック" charset="-128"/>
                <a:cs typeface="+mn-cs"/>
              </a:rPr>
            </a:br>
            <a:r>
              <a:rPr kumimoji="1" lang="en-US" altLang="ja-JP" sz="1200" kern="1200" dirty="0">
                <a:solidFill>
                  <a:schemeClr val="tx1"/>
                </a:solidFill>
                <a:effectLst/>
                <a:latin typeface="Times" charset="0"/>
                <a:ea typeface="ＭＳ Ｐゴシック" charset="-128"/>
                <a:cs typeface="+mn-cs"/>
              </a:rPr>
              <a:t>3 !</a:t>
            </a:r>
            <a:endParaRPr kumimoji="1" lang="ja-JP" altLang="ja-JP" sz="1200" kern="1200" dirty="0">
              <a:solidFill>
                <a:schemeClr val="tx1"/>
              </a:solidFill>
              <a:effectLst/>
              <a:latin typeface="Times" charset="0"/>
              <a:ea typeface="ＭＳ Ｐゴシック" charset="-128"/>
              <a:cs typeface="+mn-cs"/>
            </a:endParaRPr>
          </a:p>
          <a:p>
            <a:pPr lvl="1"/>
            <a:r>
              <a:rPr kumimoji="1" lang="en-US" altLang="ja-JP" sz="1200" kern="1200" dirty="0">
                <a:solidFill>
                  <a:schemeClr val="tx1"/>
                </a:solidFill>
                <a:effectLst/>
                <a:latin typeface="Times" charset="0"/>
                <a:ea typeface="ＭＳ Ｐゴシック" charset="-128"/>
                <a:cs typeface="+mn-cs"/>
              </a:rPr>
              <a:t> </a:t>
            </a:r>
            <a:r>
              <a:rPr kumimoji="1" lang="ja-JP" altLang="en-US" sz="1200" kern="1200" dirty="0">
                <a:solidFill>
                  <a:schemeClr val="tx1"/>
                </a:solidFill>
                <a:effectLst/>
                <a:latin typeface="Times" charset="0"/>
                <a:ea typeface="ＭＳ Ｐゴシック" charset="-128"/>
                <a:cs typeface="+mn-cs"/>
              </a:rPr>
              <a:t>これを</a:t>
            </a:r>
            <a:r>
              <a:rPr kumimoji="1" lang="en-US" altLang="ja-JP" sz="1200" kern="1200" dirty="0">
                <a:solidFill>
                  <a:schemeClr val="tx1"/>
                </a:solidFill>
                <a:effectLst/>
                <a:latin typeface="Times" charset="0"/>
                <a:ea typeface="ＭＳ Ｐゴシック" charset="-128"/>
                <a:cs typeface="+mn-cs"/>
              </a:rPr>
              <a:t>1000epoch</a:t>
            </a:r>
            <a:r>
              <a:rPr kumimoji="1" lang="ja-JP" altLang="ja-JP" sz="1200" kern="1200" dirty="0">
                <a:solidFill>
                  <a:schemeClr val="tx1"/>
                </a:solidFill>
                <a:effectLst/>
                <a:latin typeface="Times" charset="0"/>
                <a:ea typeface="ＭＳ Ｐゴシック" charset="-128"/>
                <a:cs typeface="+mn-cs"/>
              </a:rPr>
              <a:t>繰り返します。</a:t>
            </a:r>
            <a:br>
              <a:rPr kumimoji="1" lang="en-US" altLang="ja-JP" sz="1200" kern="1200" dirty="0">
                <a:solidFill>
                  <a:schemeClr val="tx1"/>
                </a:solidFill>
                <a:effectLst/>
                <a:latin typeface="Times" charset="0"/>
                <a:ea typeface="ＭＳ Ｐゴシック" charset="-128"/>
                <a:cs typeface="+mn-cs"/>
              </a:rPr>
            </a:br>
            <a:endParaRPr kumimoji="1" lang="ja-JP" altLang="ja-JP" sz="1200" kern="1200" dirty="0">
              <a:solidFill>
                <a:schemeClr val="tx1"/>
              </a:solidFill>
              <a:effectLst/>
              <a:latin typeface="Times" charset="0"/>
              <a:ea typeface="ＭＳ Ｐゴシック" charset="-128"/>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95A95367-931A-43A9-B5B3-3606D4705603}" type="slidenum">
              <a:rPr lang="en-US" altLang="ja-JP" smtClean="0"/>
              <a:pPr>
                <a:defRPr/>
              </a:pPr>
              <a:t>9</a:t>
            </a:fld>
            <a:endParaRPr lang="en-US" altLang="ja-JP"/>
          </a:p>
        </p:txBody>
      </p:sp>
    </p:spTree>
    <p:extLst>
      <p:ext uri="{BB962C8B-B14F-4D97-AF65-F5344CB8AC3E}">
        <p14:creationId xmlns:p14="http://schemas.microsoft.com/office/powerpoint/2010/main" val="1208537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タイトル スライド">
    <p:spTree>
      <p:nvGrpSpPr>
        <p:cNvPr id="1" name=""/>
        <p:cNvGrpSpPr/>
        <p:nvPr/>
      </p:nvGrpSpPr>
      <p:grpSpPr>
        <a:xfrm>
          <a:off x="0" y="0"/>
          <a:ext cx="0" cy="0"/>
          <a:chOff x="0" y="0"/>
          <a:chExt cx="0" cy="0"/>
        </a:xfrm>
      </p:grpSpPr>
      <p:sp>
        <p:nvSpPr>
          <p:cNvPr id="2" name="Rectangle 32"/>
          <p:cNvSpPr>
            <a:spLocks noChangeArrowheads="1"/>
          </p:cNvSpPr>
          <p:nvPr userDrawn="1"/>
        </p:nvSpPr>
        <p:spPr bwMode="auto">
          <a:xfrm>
            <a:off x="0" y="6538913"/>
            <a:ext cx="9144000" cy="317500"/>
          </a:xfrm>
          <a:prstGeom prst="rect">
            <a:avLst/>
          </a:prstGeom>
          <a:solidFill>
            <a:srgbClr val="E8320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3" name="Text Box 45"/>
          <p:cNvSpPr txBox="1">
            <a:spLocks noChangeArrowheads="1"/>
          </p:cNvSpPr>
          <p:nvPr userDrawn="1"/>
        </p:nvSpPr>
        <p:spPr bwMode="auto">
          <a:xfrm>
            <a:off x="177800" y="6627813"/>
            <a:ext cx="2371725" cy="123825"/>
          </a:xfrm>
          <a:prstGeom prst="rect">
            <a:avLst/>
          </a:prstGeom>
          <a:solidFill>
            <a:schemeClr val="tx1">
              <a:alpha val="0"/>
            </a:schemeClr>
          </a:solidFill>
          <a:ln>
            <a:noFill/>
          </a:ln>
          <a:effectLst/>
          <a:extLst>
            <a:ext uri="{91240B29-F687-4f45-9708-019B960494DF}"/>
            <a:ext uri="{AF507438-7753-43e0-B8FC-AC1667EBCBE1}"/>
          </a:extLst>
        </p:spPr>
        <p:txBody>
          <a:bodyPr wrap="none" lIns="0" tIns="0" rIns="0" bIns="0">
            <a:spAutoFit/>
          </a:bodyPr>
          <a:lstStyle>
            <a:lvl1pPr>
              <a:defRPr sz="1200" i="1">
                <a:solidFill>
                  <a:schemeClr val="tx1"/>
                </a:solidFill>
                <a:latin typeface="ＭＳ Ｐゴシック" charset="-128"/>
                <a:ea typeface="ＭＳ Ｐゴシック" charset="-128"/>
              </a:defRPr>
            </a:lvl1pPr>
            <a:lvl2pPr marL="742950" indent="-285750">
              <a:defRPr sz="1200" i="1">
                <a:solidFill>
                  <a:schemeClr val="tx1"/>
                </a:solidFill>
                <a:latin typeface="ＭＳ Ｐゴシック" charset="-128"/>
                <a:ea typeface="ＭＳ Ｐゴシック" charset="-128"/>
              </a:defRPr>
            </a:lvl2pPr>
            <a:lvl3pPr marL="1143000" indent="-228600">
              <a:defRPr sz="1200" i="1">
                <a:solidFill>
                  <a:schemeClr val="tx1"/>
                </a:solidFill>
                <a:latin typeface="ＭＳ Ｐゴシック" charset="-128"/>
                <a:ea typeface="ＭＳ Ｐゴシック" charset="-128"/>
              </a:defRPr>
            </a:lvl3pPr>
            <a:lvl4pPr marL="1600200" indent="-228600">
              <a:defRPr sz="1200" i="1">
                <a:solidFill>
                  <a:schemeClr val="tx1"/>
                </a:solidFill>
                <a:latin typeface="ＭＳ Ｐゴシック" charset="-128"/>
                <a:ea typeface="ＭＳ Ｐゴシック" charset="-128"/>
              </a:defRPr>
            </a:lvl4pPr>
            <a:lvl5pPr marL="2057400" indent="-228600">
              <a:defRPr sz="1200" 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sz="1200" 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sz="1200" 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sz="1200" 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sz="1200" i="1">
                <a:solidFill>
                  <a:schemeClr val="tx1"/>
                </a:solidFill>
                <a:latin typeface="ＭＳ Ｐゴシック" charset="-128"/>
                <a:ea typeface="ＭＳ Ｐゴシック" charset="-128"/>
              </a:defRPr>
            </a:lvl9pPr>
          </a:lstStyle>
          <a:p>
            <a:pPr>
              <a:defRPr/>
            </a:pPr>
            <a:r>
              <a:rPr lang="en-US" altLang="ja-JP" sz="800" b="1" i="0">
                <a:solidFill>
                  <a:schemeClr val="bg1"/>
                </a:solidFill>
              </a:rPr>
              <a:t>© Hokkaido University of Science  All Rights Reserved.</a:t>
            </a:r>
          </a:p>
        </p:txBody>
      </p:sp>
      <p:pic>
        <p:nvPicPr>
          <p:cNvPr id="4" name="Picture 56" descr="HUS_SH_Colo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5550" y="5340350"/>
            <a:ext cx="35988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242642"/>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lIns="91440" tIns="45720" rIns="91440" bIns="4572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3342727188"/>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25053869"/>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152400"/>
            <a:ext cx="1943100" cy="59436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685800" y="152400"/>
            <a:ext cx="5676900" cy="59436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69986634"/>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Tree>
    <p:extLst>
      <p:ext uri="{BB962C8B-B14F-4D97-AF65-F5344CB8AC3E}">
        <p14:creationId xmlns:p14="http://schemas.microsoft.com/office/powerpoint/2010/main" val="3947846806"/>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4189442458"/>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Tree>
    <p:extLst>
      <p:ext uri="{BB962C8B-B14F-4D97-AF65-F5344CB8AC3E}">
        <p14:creationId xmlns:p14="http://schemas.microsoft.com/office/powerpoint/2010/main" val="3786743698"/>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6858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828800"/>
            <a:ext cx="38100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2895129252"/>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240504884"/>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Tree>
    <p:extLst>
      <p:ext uri="{BB962C8B-B14F-4D97-AF65-F5344CB8AC3E}">
        <p14:creationId xmlns:p14="http://schemas.microsoft.com/office/powerpoint/2010/main" val="810445507"/>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633752"/>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4243167826"/>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8"/>
          <p:cNvSpPr>
            <a:spLocks noChangeArrowheads="1"/>
          </p:cNvSpPr>
          <p:nvPr userDrawn="1"/>
        </p:nvSpPr>
        <p:spPr bwMode="auto">
          <a:xfrm>
            <a:off x="0" y="6538913"/>
            <a:ext cx="9144000" cy="319087"/>
          </a:xfrm>
          <a:prstGeom prst="rect">
            <a:avLst/>
          </a:prstGeom>
          <a:solidFill>
            <a:srgbClr val="E8320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pPr algn="ctr"/>
            <a:endParaRPr lang="ja-JP" altLang="en-US" i="0"/>
          </a:p>
        </p:txBody>
      </p:sp>
      <p:pic>
        <p:nvPicPr>
          <p:cNvPr id="1027" name="Picture 17" descr="TopBa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650875" y="1435100"/>
            <a:ext cx="7835900"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endParaRPr lang="en-US" altLang="ja-JP"/>
          </a:p>
        </p:txBody>
      </p:sp>
      <p:sp>
        <p:nvSpPr>
          <p:cNvPr id="1029" name="Rectangle 25"/>
          <p:cNvSpPr>
            <a:spLocks noGrp="1" noChangeArrowheads="1"/>
          </p:cNvSpPr>
          <p:nvPr>
            <p:ph type="title"/>
          </p:nvPr>
        </p:nvSpPr>
        <p:spPr bwMode="auto">
          <a:xfrm>
            <a:off x="650875" y="330200"/>
            <a:ext cx="78359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ja-JP" altLang="en-US"/>
              <a:t>マスタ</a:t>
            </a:r>
            <a:r>
              <a:rPr lang="en-US" altLang="ja-JP"/>
              <a:t> </a:t>
            </a:r>
            <a:r>
              <a:rPr lang="ja-JP" altLang="en-US"/>
              <a:t>タイトルの書式設定</a:t>
            </a:r>
            <a:endParaRPr lang="en-US" altLang="ja-JP"/>
          </a:p>
        </p:txBody>
      </p:sp>
      <p:sp>
        <p:nvSpPr>
          <p:cNvPr id="1030" name="Rectangle 34"/>
          <p:cNvSpPr>
            <a:spLocks noChangeArrowheads="1"/>
          </p:cNvSpPr>
          <p:nvPr userDrawn="1"/>
        </p:nvSpPr>
        <p:spPr bwMode="auto">
          <a:xfrm>
            <a:off x="8534400" y="6553200"/>
            <a:ext cx="457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200" i="1">
                <a:solidFill>
                  <a:schemeClr val="tx1"/>
                </a:solidFill>
                <a:latin typeface="ＭＳ Ｐゴシック" charset="-128"/>
                <a:ea typeface="ＭＳ Ｐゴシック" charset="-128"/>
              </a:defRPr>
            </a:lvl1pPr>
            <a:lvl2pPr marL="742950" indent="-285750">
              <a:defRPr sz="1200" i="1">
                <a:solidFill>
                  <a:schemeClr val="tx1"/>
                </a:solidFill>
                <a:latin typeface="ＭＳ Ｐゴシック" charset="-128"/>
                <a:ea typeface="ＭＳ Ｐゴシック" charset="-128"/>
              </a:defRPr>
            </a:lvl2pPr>
            <a:lvl3pPr marL="1143000" indent="-228600">
              <a:defRPr sz="1200" i="1">
                <a:solidFill>
                  <a:schemeClr val="tx1"/>
                </a:solidFill>
                <a:latin typeface="ＭＳ Ｐゴシック" charset="-128"/>
                <a:ea typeface="ＭＳ Ｐゴシック" charset="-128"/>
              </a:defRPr>
            </a:lvl3pPr>
            <a:lvl4pPr marL="1600200" indent="-228600">
              <a:defRPr sz="1200" i="1">
                <a:solidFill>
                  <a:schemeClr val="tx1"/>
                </a:solidFill>
                <a:latin typeface="ＭＳ Ｐゴシック" charset="-128"/>
                <a:ea typeface="ＭＳ Ｐゴシック" charset="-128"/>
              </a:defRPr>
            </a:lvl4pPr>
            <a:lvl5pPr marL="2057400" indent="-228600">
              <a:defRPr sz="1200" 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sz="1200" 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sz="1200" 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sz="1200" 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sz="1200" i="1">
                <a:solidFill>
                  <a:schemeClr val="tx1"/>
                </a:solidFill>
                <a:latin typeface="ＭＳ Ｐゴシック" charset="-128"/>
                <a:ea typeface="ＭＳ Ｐゴシック" charset="-128"/>
              </a:defRPr>
            </a:lvl9pPr>
          </a:lstStyle>
          <a:p>
            <a:pPr algn="r" eaLnBrk="1" hangingPunct="1">
              <a:defRPr/>
            </a:pPr>
            <a:fld id="{61338FEA-A26B-4A3E-B9FC-7F71EF31A7F8}" type="slidenum">
              <a:rPr kumimoji="1" lang="en-US" altLang="ja-JP" sz="1000" i="0" smtClean="0">
                <a:solidFill>
                  <a:schemeClr val="bg1"/>
                </a:solidFill>
                <a:latin typeface="Arial" charset="0"/>
              </a:rPr>
              <a:pPr algn="r" eaLnBrk="1" hangingPunct="1">
                <a:defRPr/>
              </a:pPr>
              <a:t>‹#›</a:t>
            </a:fld>
            <a:endParaRPr kumimoji="1" lang="en-US" altLang="ja-JP" sz="1000" i="0">
              <a:solidFill>
                <a:schemeClr val="bg1"/>
              </a:solidFill>
              <a:latin typeface="Arial" charset="0"/>
            </a:endParaRPr>
          </a:p>
        </p:txBody>
      </p:sp>
      <p:sp>
        <p:nvSpPr>
          <p:cNvPr id="1031" name="Text Box 20"/>
          <p:cNvSpPr txBox="1">
            <a:spLocks noChangeArrowheads="1"/>
          </p:cNvSpPr>
          <p:nvPr userDrawn="1"/>
        </p:nvSpPr>
        <p:spPr bwMode="auto">
          <a:xfrm>
            <a:off x="177800" y="6627813"/>
            <a:ext cx="2371725" cy="123825"/>
          </a:xfrm>
          <a:prstGeom prst="rect">
            <a:avLst/>
          </a:prstGeom>
          <a:solidFill>
            <a:schemeClr val="tx1">
              <a:alpha val="0"/>
            </a:schemeClr>
          </a:solidFill>
          <a:ln>
            <a:noFill/>
          </a:ln>
          <a:effectLst/>
          <a:extLst>
            <a:ext uri="{91240B29-F687-4f45-9708-019B960494DF}"/>
            <a:ext uri="{AF507438-7753-43e0-B8FC-AC1667EBCBE1}"/>
          </a:extLst>
        </p:spPr>
        <p:txBody>
          <a:bodyPr wrap="none" lIns="0" tIns="0" rIns="0" bIns="0">
            <a:spAutoFit/>
          </a:bodyPr>
          <a:lstStyle>
            <a:lvl1pPr>
              <a:defRPr sz="1200" i="1">
                <a:solidFill>
                  <a:schemeClr val="tx1"/>
                </a:solidFill>
                <a:latin typeface="ＭＳ Ｐゴシック" charset="-128"/>
                <a:ea typeface="ＭＳ Ｐゴシック" charset="-128"/>
              </a:defRPr>
            </a:lvl1pPr>
            <a:lvl2pPr marL="742950" indent="-285750">
              <a:defRPr sz="1200" i="1">
                <a:solidFill>
                  <a:schemeClr val="tx1"/>
                </a:solidFill>
                <a:latin typeface="ＭＳ Ｐゴシック" charset="-128"/>
                <a:ea typeface="ＭＳ Ｐゴシック" charset="-128"/>
              </a:defRPr>
            </a:lvl2pPr>
            <a:lvl3pPr marL="1143000" indent="-228600">
              <a:defRPr sz="1200" i="1">
                <a:solidFill>
                  <a:schemeClr val="tx1"/>
                </a:solidFill>
                <a:latin typeface="ＭＳ Ｐゴシック" charset="-128"/>
                <a:ea typeface="ＭＳ Ｐゴシック" charset="-128"/>
              </a:defRPr>
            </a:lvl3pPr>
            <a:lvl4pPr marL="1600200" indent="-228600">
              <a:defRPr sz="1200" i="1">
                <a:solidFill>
                  <a:schemeClr val="tx1"/>
                </a:solidFill>
                <a:latin typeface="ＭＳ Ｐゴシック" charset="-128"/>
                <a:ea typeface="ＭＳ Ｐゴシック" charset="-128"/>
              </a:defRPr>
            </a:lvl4pPr>
            <a:lvl5pPr marL="2057400" indent="-228600">
              <a:defRPr sz="1200" 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sz="1200" 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sz="1200" 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sz="1200" 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sz="1200" i="1">
                <a:solidFill>
                  <a:schemeClr val="tx1"/>
                </a:solidFill>
                <a:latin typeface="ＭＳ Ｐゴシック" charset="-128"/>
                <a:ea typeface="ＭＳ Ｐゴシック" charset="-128"/>
              </a:defRPr>
            </a:lvl9pPr>
          </a:lstStyle>
          <a:p>
            <a:pPr>
              <a:defRPr/>
            </a:pPr>
            <a:r>
              <a:rPr lang="en-US" altLang="ja-JP" sz="800" b="1" i="0">
                <a:solidFill>
                  <a:schemeClr val="bg1"/>
                </a:solidFill>
              </a:rPr>
              <a:t>© Hokkaido University of Science  All Rights Reserved.</a:t>
            </a:r>
          </a:p>
        </p:txBody>
      </p:sp>
      <p:sp>
        <p:nvSpPr>
          <p:cNvPr id="1032" name="Rectangle 23"/>
          <p:cNvSpPr>
            <a:spLocks noChangeArrowheads="1"/>
          </p:cNvSpPr>
          <p:nvPr userDrawn="1"/>
        </p:nvSpPr>
        <p:spPr bwMode="auto">
          <a:xfrm>
            <a:off x="8166100" y="6538913"/>
            <a:ext cx="320675" cy="319087"/>
          </a:xfrm>
          <a:prstGeom prst="rect">
            <a:avLst/>
          </a:prstGeom>
          <a:solidFill>
            <a:srgbClr val="F6AB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33" name="Rectangle 24"/>
          <p:cNvSpPr>
            <a:spLocks noChangeArrowheads="1"/>
          </p:cNvSpPr>
          <p:nvPr userDrawn="1"/>
        </p:nvSpPr>
        <p:spPr bwMode="auto">
          <a:xfrm>
            <a:off x="9023350" y="6538913"/>
            <a:ext cx="120650" cy="319087"/>
          </a:xfrm>
          <a:prstGeom prst="rect">
            <a:avLst/>
          </a:prstGeom>
          <a:solidFill>
            <a:srgbClr val="5063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34" name="Rectangle 25"/>
          <p:cNvSpPr>
            <a:spLocks noChangeArrowheads="1"/>
          </p:cNvSpPr>
          <p:nvPr userDrawn="1"/>
        </p:nvSpPr>
        <p:spPr bwMode="auto">
          <a:xfrm>
            <a:off x="8210550" y="6538913"/>
            <a:ext cx="60325" cy="319087"/>
          </a:xfrm>
          <a:prstGeom prst="rect">
            <a:avLst/>
          </a:prstGeom>
          <a:solidFill>
            <a:srgbClr val="E5015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35" name="Rectangle 26"/>
          <p:cNvSpPr>
            <a:spLocks noChangeArrowheads="1"/>
          </p:cNvSpPr>
          <p:nvPr userDrawn="1"/>
        </p:nvSpPr>
        <p:spPr bwMode="auto">
          <a:xfrm>
            <a:off x="7956550" y="6538913"/>
            <a:ext cx="212725" cy="319087"/>
          </a:xfrm>
          <a:prstGeom prst="rect">
            <a:avLst/>
          </a:prstGeom>
          <a:solidFill>
            <a:srgbClr val="1EB9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36" name="Rectangle 27"/>
          <p:cNvSpPr>
            <a:spLocks noChangeArrowheads="1"/>
          </p:cNvSpPr>
          <p:nvPr userDrawn="1"/>
        </p:nvSpPr>
        <p:spPr bwMode="auto">
          <a:xfrm>
            <a:off x="8015288" y="6538913"/>
            <a:ext cx="42862" cy="319087"/>
          </a:xfrm>
          <a:prstGeom prst="rect">
            <a:avLst/>
          </a:prstGeom>
          <a:solidFill>
            <a:srgbClr val="D7000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37" name="Rectangle 28"/>
          <p:cNvSpPr>
            <a:spLocks noChangeArrowheads="1"/>
          </p:cNvSpPr>
          <p:nvPr userDrawn="1"/>
        </p:nvSpPr>
        <p:spPr bwMode="auto">
          <a:xfrm>
            <a:off x="7653338" y="6538913"/>
            <a:ext cx="147637" cy="319087"/>
          </a:xfrm>
          <a:prstGeom prst="rect">
            <a:avLst/>
          </a:prstGeom>
          <a:solidFill>
            <a:srgbClr val="8FC32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38" name="Rectangle 29"/>
          <p:cNvSpPr>
            <a:spLocks noChangeArrowheads="1"/>
          </p:cNvSpPr>
          <p:nvPr userDrawn="1"/>
        </p:nvSpPr>
        <p:spPr bwMode="auto">
          <a:xfrm>
            <a:off x="7932738" y="6538913"/>
            <a:ext cx="42862" cy="319087"/>
          </a:xfrm>
          <a:prstGeom prst="rect">
            <a:avLst/>
          </a:prstGeom>
          <a:solidFill>
            <a:srgbClr val="118C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39" name="Rectangle 31"/>
          <p:cNvSpPr>
            <a:spLocks noChangeArrowheads="1"/>
          </p:cNvSpPr>
          <p:nvPr userDrawn="1"/>
        </p:nvSpPr>
        <p:spPr bwMode="auto">
          <a:xfrm>
            <a:off x="7553325" y="6538913"/>
            <a:ext cx="104775" cy="319087"/>
          </a:xfrm>
          <a:prstGeom prst="rect">
            <a:avLst/>
          </a:prstGeom>
          <a:solidFill>
            <a:srgbClr val="14A73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40" name="Rectangle 32"/>
          <p:cNvSpPr>
            <a:spLocks noChangeArrowheads="1"/>
          </p:cNvSpPr>
          <p:nvPr userDrawn="1"/>
        </p:nvSpPr>
        <p:spPr bwMode="auto">
          <a:xfrm>
            <a:off x="7519988" y="6538913"/>
            <a:ext cx="47625" cy="319087"/>
          </a:xfrm>
          <a:prstGeom prst="rect">
            <a:avLst/>
          </a:prstGeom>
          <a:solidFill>
            <a:srgbClr val="5DB7E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41" name="Rectangle 33"/>
          <p:cNvSpPr>
            <a:spLocks noChangeArrowheads="1"/>
          </p:cNvSpPr>
          <p:nvPr userDrawn="1"/>
        </p:nvSpPr>
        <p:spPr bwMode="auto">
          <a:xfrm>
            <a:off x="7418388" y="6538913"/>
            <a:ext cx="104775" cy="319087"/>
          </a:xfrm>
          <a:prstGeom prst="rect">
            <a:avLst/>
          </a:prstGeom>
          <a:solidFill>
            <a:srgbClr val="A4001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42" name="Rectangle 34"/>
          <p:cNvSpPr>
            <a:spLocks noChangeArrowheads="1"/>
          </p:cNvSpPr>
          <p:nvPr userDrawn="1"/>
        </p:nvSpPr>
        <p:spPr bwMode="auto">
          <a:xfrm>
            <a:off x="7181850" y="6538913"/>
            <a:ext cx="158750" cy="319087"/>
          </a:xfrm>
          <a:prstGeom prst="rect">
            <a:avLst/>
          </a:prstGeom>
          <a:solidFill>
            <a:srgbClr val="B863A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43" name="Rectangle 35"/>
          <p:cNvSpPr>
            <a:spLocks noChangeArrowheads="1"/>
          </p:cNvSpPr>
          <p:nvPr userDrawn="1"/>
        </p:nvSpPr>
        <p:spPr bwMode="auto">
          <a:xfrm>
            <a:off x="7121525" y="6538913"/>
            <a:ext cx="66675" cy="319087"/>
          </a:xfrm>
          <a:prstGeom prst="rect">
            <a:avLst/>
          </a:prstGeom>
          <a:solidFill>
            <a:srgbClr val="EC6D8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44" name="Rectangle 36"/>
          <p:cNvSpPr>
            <a:spLocks noChangeArrowheads="1"/>
          </p:cNvSpPr>
          <p:nvPr userDrawn="1"/>
        </p:nvSpPr>
        <p:spPr bwMode="auto">
          <a:xfrm>
            <a:off x="7078663" y="6538913"/>
            <a:ext cx="42862" cy="319087"/>
          </a:xfrm>
          <a:prstGeom prst="rect">
            <a:avLst/>
          </a:prstGeom>
          <a:solidFill>
            <a:srgbClr val="00642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45" name="Rectangle 37"/>
          <p:cNvSpPr>
            <a:spLocks noChangeArrowheads="1"/>
          </p:cNvSpPr>
          <p:nvPr userDrawn="1"/>
        </p:nvSpPr>
        <p:spPr bwMode="auto">
          <a:xfrm>
            <a:off x="6981825" y="6538913"/>
            <a:ext cx="104775" cy="319087"/>
          </a:xfrm>
          <a:prstGeom prst="rect">
            <a:avLst/>
          </a:prstGeom>
          <a:solidFill>
            <a:srgbClr val="C3D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46" name="Rectangle 38"/>
          <p:cNvSpPr>
            <a:spLocks noChangeArrowheads="1"/>
          </p:cNvSpPr>
          <p:nvPr userDrawn="1"/>
        </p:nvSpPr>
        <p:spPr bwMode="auto">
          <a:xfrm>
            <a:off x="6877050" y="6538913"/>
            <a:ext cx="104775" cy="319087"/>
          </a:xfrm>
          <a:prstGeom prst="rect">
            <a:avLst/>
          </a:prstGeom>
          <a:solidFill>
            <a:srgbClr val="36407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47" name="Rectangle 39"/>
          <p:cNvSpPr>
            <a:spLocks noChangeArrowheads="1"/>
          </p:cNvSpPr>
          <p:nvPr userDrawn="1"/>
        </p:nvSpPr>
        <p:spPr bwMode="auto">
          <a:xfrm>
            <a:off x="6831013" y="6538913"/>
            <a:ext cx="52387" cy="31908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48" name="Rectangle 40"/>
          <p:cNvSpPr>
            <a:spLocks noChangeArrowheads="1"/>
          </p:cNvSpPr>
          <p:nvPr userDrawn="1"/>
        </p:nvSpPr>
        <p:spPr bwMode="auto">
          <a:xfrm>
            <a:off x="6578600" y="6538913"/>
            <a:ext cx="42863" cy="319087"/>
          </a:xfrm>
          <a:prstGeom prst="rect">
            <a:avLst/>
          </a:prstGeom>
          <a:solidFill>
            <a:srgbClr val="FDD1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49" name="Rectangle 41"/>
          <p:cNvSpPr>
            <a:spLocks noChangeArrowheads="1"/>
          </p:cNvSpPr>
          <p:nvPr userDrawn="1"/>
        </p:nvSpPr>
        <p:spPr bwMode="auto">
          <a:xfrm>
            <a:off x="6727825" y="6538913"/>
            <a:ext cx="104775" cy="319087"/>
          </a:xfrm>
          <a:prstGeom prst="rect">
            <a:avLst/>
          </a:prstGeom>
          <a:solidFill>
            <a:srgbClr val="8FC32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50" name="Rectangle 42"/>
          <p:cNvSpPr>
            <a:spLocks noChangeArrowheads="1"/>
          </p:cNvSpPr>
          <p:nvPr userDrawn="1"/>
        </p:nvSpPr>
        <p:spPr bwMode="auto">
          <a:xfrm>
            <a:off x="6691313" y="6538913"/>
            <a:ext cx="42862" cy="319087"/>
          </a:xfrm>
          <a:prstGeom prst="rect">
            <a:avLst/>
          </a:prstGeom>
          <a:solidFill>
            <a:srgbClr val="23B8B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51" name="Rectangle 43"/>
          <p:cNvSpPr>
            <a:spLocks noChangeArrowheads="1"/>
          </p:cNvSpPr>
          <p:nvPr userDrawn="1"/>
        </p:nvSpPr>
        <p:spPr bwMode="auto">
          <a:xfrm>
            <a:off x="6480175" y="6538913"/>
            <a:ext cx="104775" cy="319087"/>
          </a:xfrm>
          <a:prstGeom prst="rect">
            <a:avLst/>
          </a:prstGeom>
          <a:solidFill>
            <a:srgbClr val="8847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52" name="Rectangle 44"/>
          <p:cNvSpPr>
            <a:spLocks noChangeArrowheads="1"/>
          </p:cNvSpPr>
          <p:nvPr userDrawn="1"/>
        </p:nvSpPr>
        <p:spPr bwMode="auto">
          <a:xfrm>
            <a:off x="6376988" y="6538913"/>
            <a:ext cx="42862" cy="319087"/>
          </a:xfrm>
          <a:prstGeom prst="rect">
            <a:avLst/>
          </a:prstGeom>
          <a:solidFill>
            <a:srgbClr val="0034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53" name="Rectangle 45"/>
          <p:cNvSpPr>
            <a:spLocks noChangeArrowheads="1"/>
          </p:cNvSpPr>
          <p:nvPr userDrawn="1"/>
        </p:nvSpPr>
        <p:spPr bwMode="auto">
          <a:xfrm>
            <a:off x="6334125" y="6538913"/>
            <a:ext cx="50800" cy="319087"/>
          </a:xfrm>
          <a:prstGeom prst="rect">
            <a:avLst/>
          </a:prstGeom>
          <a:solidFill>
            <a:srgbClr val="F6AB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54" name="Rectangle 46"/>
          <p:cNvSpPr>
            <a:spLocks noChangeArrowheads="1"/>
          </p:cNvSpPr>
          <p:nvPr userDrawn="1"/>
        </p:nvSpPr>
        <p:spPr bwMode="auto">
          <a:xfrm>
            <a:off x="6254750" y="6538913"/>
            <a:ext cx="42863" cy="319087"/>
          </a:xfrm>
          <a:prstGeom prst="rect">
            <a:avLst/>
          </a:prstGeom>
          <a:solidFill>
            <a:srgbClr val="8FC32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
        <p:nvSpPr>
          <p:cNvPr id="1055" name="Rectangle 47"/>
          <p:cNvSpPr>
            <a:spLocks noChangeArrowheads="1"/>
          </p:cNvSpPr>
          <p:nvPr userDrawn="1"/>
        </p:nvSpPr>
        <p:spPr bwMode="auto">
          <a:xfrm>
            <a:off x="6292850" y="6538913"/>
            <a:ext cx="42863" cy="319087"/>
          </a:xfrm>
          <a:prstGeom prst="rect">
            <a:avLst/>
          </a:prstGeom>
          <a:solidFill>
            <a:srgbClr val="118C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200" i="1">
                <a:solidFill>
                  <a:schemeClr val="tx1"/>
                </a:solidFill>
                <a:latin typeface="ＭＳ Ｐゴシック" panose="020B0600070205080204" pitchFamily="50" charset="-128"/>
                <a:ea typeface="ＭＳ Ｐゴシック" panose="020B0600070205080204" pitchFamily="50" charset="-128"/>
              </a:defRPr>
            </a:lvl1pPr>
            <a:lvl2pPr marL="742950" indent="-285750">
              <a:defRPr sz="1200" i="1">
                <a:solidFill>
                  <a:schemeClr val="tx1"/>
                </a:solidFill>
                <a:latin typeface="ＭＳ Ｐゴシック" panose="020B0600070205080204" pitchFamily="50" charset="-128"/>
                <a:ea typeface="ＭＳ Ｐゴシック" panose="020B0600070205080204" pitchFamily="50" charset="-128"/>
              </a:defRPr>
            </a:lvl2pPr>
            <a:lvl3pPr marL="1143000" indent="-228600">
              <a:defRPr sz="1200" i="1">
                <a:solidFill>
                  <a:schemeClr val="tx1"/>
                </a:solidFill>
                <a:latin typeface="ＭＳ Ｐゴシック" panose="020B0600070205080204" pitchFamily="50" charset="-128"/>
                <a:ea typeface="ＭＳ Ｐゴシック" panose="020B0600070205080204" pitchFamily="50" charset="-128"/>
              </a:defRPr>
            </a:lvl3pPr>
            <a:lvl4pPr marL="1600200" indent="-228600">
              <a:defRPr sz="1200" i="1">
                <a:solidFill>
                  <a:schemeClr val="tx1"/>
                </a:solidFill>
                <a:latin typeface="ＭＳ Ｐゴシック" panose="020B0600070205080204" pitchFamily="50" charset="-128"/>
                <a:ea typeface="ＭＳ Ｐゴシック" panose="020B0600070205080204" pitchFamily="50" charset="-128"/>
              </a:defRPr>
            </a:lvl4pPr>
            <a:lvl5pPr marL="2057400" indent="-228600">
              <a:defRPr sz="1200" i="1">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sz="1200" i="1">
                <a:solidFill>
                  <a:schemeClr val="tx1"/>
                </a:solidFill>
                <a:latin typeface="ＭＳ Ｐゴシック" panose="020B0600070205080204" pitchFamily="50" charset="-128"/>
                <a:ea typeface="ＭＳ Ｐゴシック" panose="020B0600070205080204" pitchFamily="50" charset="-128"/>
              </a:defRPr>
            </a:lvl9pPr>
          </a:lstStyle>
          <a:p>
            <a:endParaRPr lang="ja-JP" altLang="en-US"/>
          </a:p>
        </p:txBody>
      </p:sp>
    </p:spTree>
  </p:cSld>
  <p:clrMap bg1="lt1" tx1="dk1" bg2="lt2" tx2="dk2" accent1="accent1" accent2="accent2" accent3="accent3" accent4="accent4" accent5="accent5" accent6="accent6" hlink="hlink" folHlink="folHlink"/>
  <p:sldLayoutIdLst>
    <p:sldLayoutId id="2147483712"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ransition>
    <p:zoom/>
  </p:transition>
  <p:txStyles>
    <p:titleStyle>
      <a:lvl1pPr algn="l" rtl="0" eaLnBrk="0" fontAlgn="base" hangingPunct="0">
        <a:spcBef>
          <a:spcPct val="0"/>
        </a:spcBef>
        <a:spcAft>
          <a:spcPct val="0"/>
        </a:spcAft>
        <a:defRPr kumimoji="1" sz="2400">
          <a:solidFill>
            <a:schemeClr val="tx1"/>
          </a:solidFill>
          <a:latin typeface="+mj-lt"/>
          <a:ea typeface="+mj-ea"/>
          <a:cs typeface="ＭＳ Ｐゴシック" charset="0"/>
        </a:defRPr>
      </a:lvl1pPr>
      <a:lvl2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2pPr>
      <a:lvl3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3pPr>
      <a:lvl4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4pPr>
      <a:lvl5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5pPr>
      <a:lvl6pPr marL="457200" algn="l" rtl="0" eaLnBrk="0" fontAlgn="base" hangingPunct="0">
        <a:spcBef>
          <a:spcPct val="0"/>
        </a:spcBef>
        <a:spcAft>
          <a:spcPct val="0"/>
        </a:spcAft>
        <a:defRPr sz="2400">
          <a:solidFill>
            <a:schemeClr val="tx1"/>
          </a:solidFill>
          <a:latin typeface="Times" charset="0"/>
          <a:ea typeface="ＭＳ Ｐゴシック" charset="-128"/>
        </a:defRPr>
      </a:lvl6pPr>
      <a:lvl7pPr marL="914400" algn="l" rtl="0" eaLnBrk="0" fontAlgn="base" hangingPunct="0">
        <a:spcBef>
          <a:spcPct val="0"/>
        </a:spcBef>
        <a:spcAft>
          <a:spcPct val="0"/>
        </a:spcAft>
        <a:defRPr sz="2400">
          <a:solidFill>
            <a:schemeClr val="tx1"/>
          </a:solidFill>
          <a:latin typeface="Times" charset="0"/>
          <a:ea typeface="ＭＳ Ｐゴシック" charset="-128"/>
        </a:defRPr>
      </a:lvl7pPr>
      <a:lvl8pPr marL="1371600" algn="l" rtl="0" eaLnBrk="0" fontAlgn="base" hangingPunct="0">
        <a:spcBef>
          <a:spcPct val="0"/>
        </a:spcBef>
        <a:spcAft>
          <a:spcPct val="0"/>
        </a:spcAft>
        <a:defRPr sz="2400">
          <a:solidFill>
            <a:schemeClr val="tx1"/>
          </a:solidFill>
          <a:latin typeface="Times" charset="0"/>
          <a:ea typeface="ＭＳ Ｐゴシック" charset="-128"/>
        </a:defRPr>
      </a:lvl8pPr>
      <a:lvl9pPr marL="1828800" algn="l" rtl="0" eaLnBrk="0" fontAlgn="base" hangingPunct="0">
        <a:spcBef>
          <a:spcPct val="0"/>
        </a:spcBef>
        <a:spcAft>
          <a:spcPct val="0"/>
        </a:spcAft>
        <a:defRPr sz="2400">
          <a:solidFill>
            <a:schemeClr val="tx1"/>
          </a:solidFill>
          <a:latin typeface="Times" charset="0"/>
          <a:ea typeface="ＭＳ Ｐゴシック" charset="-128"/>
        </a:defRPr>
      </a:lvl9pPr>
    </p:titleStyle>
    <p:bodyStyle>
      <a:lvl1pPr marL="342900" indent="-342900" algn="l" rtl="0" eaLnBrk="0" fontAlgn="base" hangingPunct="0">
        <a:spcBef>
          <a:spcPct val="20000"/>
        </a:spcBef>
        <a:spcAft>
          <a:spcPct val="0"/>
        </a:spcAft>
        <a:buChar char="•"/>
        <a:defRPr kumimoji="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kumimoji="1">
          <a:solidFill>
            <a:schemeClr val="tx1"/>
          </a:solidFill>
          <a:latin typeface="+mn-lt"/>
          <a:ea typeface="+mn-ea"/>
        </a:defRPr>
      </a:lvl2pPr>
      <a:lvl3pPr marL="1143000" indent="-228600" algn="l" rtl="0" eaLnBrk="0" fontAlgn="base" hangingPunct="0">
        <a:spcBef>
          <a:spcPct val="20000"/>
        </a:spcBef>
        <a:spcAft>
          <a:spcPct val="0"/>
        </a:spcAft>
        <a:buChar char="•"/>
        <a:defRPr kumimoji="1">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eaLnBrk="0" fontAlgn="base" hangingPunct="0">
        <a:spcBef>
          <a:spcPct val="20000"/>
        </a:spcBef>
        <a:spcAft>
          <a:spcPct val="0"/>
        </a:spcAft>
        <a:buChar char="»"/>
        <a:defRPr>
          <a:solidFill>
            <a:schemeClr val="tx1"/>
          </a:solidFill>
          <a:latin typeface="+mn-lt"/>
          <a:ea typeface="+mn-ea"/>
        </a:defRPr>
      </a:lvl6pPr>
      <a:lvl7pPr marL="2971800" indent="-228600" algn="l" rtl="0" eaLnBrk="0" fontAlgn="base" hangingPunct="0">
        <a:spcBef>
          <a:spcPct val="20000"/>
        </a:spcBef>
        <a:spcAft>
          <a:spcPct val="0"/>
        </a:spcAft>
        <a:buChar char="»"/>
        <a:defRPr>
          <a:solidFill>
            <a:schemeClr val="tx1"/>
          </a:solidFill>
          <a:latin typeface="+mn-lt"/>
          <a:ea typeface="+mn-ea"/>
        </a:defRPr>
      </a:lvl7pPr>
      <a:lvl8pPr marL="3429000" indent="-228600" algn="l" rtl="0" eaLnBrk="0" fontAlgn="base" hangingPunct="0">
        <a:spcBef>
          <a:spcPct val="20000"/>
        </a:spcBef>
        <a:spcAft>
          <a:spcPct val="0"/>
        </a:spcAft>
        <a:buChar char="»"/>
        <a:defRPr>
          <a:solidFill>
            <a:schemeClr val="tx1"/>
          </a:solidFill>
          <a:latin typeface="+mn-lt"/>
          <a:ea typeface="+mn-ea"/>
        </a:defRPr>
      </a:lvl8pPr>
      <a:lvl9pPr marL="3886200" indent="-228600" algn="l" rtl="0" eaLnBrk="0" fontAlgn="base" hangingPunct="0">
        <a:spcBef>
          <a:spcPct val="20000"/>
        </a:spcBef>
        <a:spcAft>
          <a:spcPct val="0"/>
        </a:spcAft>
        <a:buChar char="»"/>
        <a:defRPr>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4"/>
          <p:cNvSpPr txBox="1">
            <a:spLocks noChangeArrowheads="1"/>
          </p:cNvSpPr>
          <p:nvPr/>
        </p:nvSpPr>
        <p:spPr bwMode="auto">
          <a:xfrm>
            <a:off x="654049" y="2039305"/>
            <a:ext cx="7835900" cy="108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kumimoji="1">
                <a:solidFill>
                  <a:schemeClr val="tx1"/>
                </a:solidFill>
                <a:latin typeface="Times" panose="02020603050405020304" pitchFamily="18" charset="0"/>
                <a:ea typeface="ＭＳ Ｐゴシック" panose="020B0600070205080204" pitchFamily="50" charset="-128"/>
              </a:defRPr>
            </a:lvl1pPr>
            <a:lvl2pPr marL="742950" indent="-285750">
              <a:spcBef>
                <a:spcPct val="20000"/>
              </a:spcBef>
              <a:buChar char="–"/>
              <a:defRPr kumimoji="1">
                <a:solidFill>
                  <a:schemeClr val="tx1"/>
                </a:solidFill>
                <a:latin typeface="Times" panose="02020603050405020304" pitchFamily="18" charset="0"/>
                <a:ea typeface="ＭＳ Ｐゴシック" panose="020B0600070205080204" pitchFamily="50" charset="-128"/>
              </a:defRPr>
            </a:lvl2pPr>
            <a:lvl3pPr marL="1143000" indent="-228600">
              <a:spcBef>
                <a:spcPct val="20000"/>
              </a:spcBef>
              <a:buChar char="•"/>
              <a:defRPr kumimoji="1">
                <a:solidFill>
                  <a:schemeClr val="tx1"/>
                </a:solidFill>
                <a:latin typeface="Times" panose="02020603050405020304" pitchFamily="18" charset="0"/>
                <a:ea typeface="ＭＳ Ｐゴシック" panose="020B0600070205080204" pitchFamily="50" charset="-128"/>
              </a:defRPr>
            </a:lvl3pPr>
            <a:lvl4pPr marL="1600200" indent="-228600">
              <a:spcBef>
                <a:spcPct val="20000"/>
              </a:spcBef>
              <a:buChar char="–"/>
              <a:defRPr kumimoji="1">
                <a:solidFill>
                  <a:schemeClr val="tx1"/>
                </a:solidFill>
                <a:latin typeface="Times" panose="02020603050405020304" pitchFamily="18" charset="0"/>
                <a:ea typeface="ＭＳ Ｐゴシック" panose="020B0600070205080204" pitchFamily="50" charset="-128"/>
              </a:defRPr>
            </a:lvl4pPr>
            <a:lvl5pPr marL="2057400" indent="-228600">
              <a:spcBef>
                <a:spcPct val="20000"/>
              </a:spcBef>
              <a:buChar char="»"/>
              <a:defRPr kumimoji="1">
                <a:solidFill>
                  <a:schemeClr val="tx1"/>
                </a:solidFill>
                <a:latin typeface="Times"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a:solidFill>
                  <a:schemeClr val="tx1"/>
                </a:solidFill>
                <a:latin typeface="Times"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a:solidFill>
                  <a:schemeClr val="tx1"/>
                </a:solidFill>
                <a:latin typeface="Times"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a:solidFill>
                  <a:schemeClr val="tx1"/>
                </a:solidFill>
                <a:latin typeface="Times"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a:solidFill>
                  <a:schemeClr val="tx1"/>
                </a:solidFill>
                <a:latin typeface="Times" panose="02020603050405020304" pitchFamily="18" charset="0"/>
                <a:ea typeface="ＭＳ Ｐゴシック" panose="020B0600070205080204" pitchFamily="50" charset="-128"/>
              </a:defRPr>
            </a:lvl9pPr>
          </a:lstStyle>
          <a:p>
            <a:pPr algn="ctr">
              <a:buFontTx/>
              <a:buNone/>
            </a:pPr>
            <a:r>
              <a:rPr lang="ja-JP" altLang="en-US" sz="3200" i="0" dirty="0">
                <a:latin typeface="+mn-ea"/>
                <a:ea typeface="+mn-ea"/>
              </a:rPr>
              <a:t>時系列学習過程の学習損失を利用した</a:t>
            </a:r>
            <a:endParaRPr lang="en-US" altLang="ja-JP" sz="3200" i="0" dirty="0">
              <a:latin typeface="+mn-ea"/>
              <a:ea typeface="+mn-ea"/>
            </a:endParaRPr>
          </a:p>
          <a:p>
            <a:pPr algn="ctr">
              <a:buFontTx/>
              <a:buNone/>
            </a:pPr>
            <a:r>
              <a:rPr lang="ja-JP" altLang="en-US" sz="3200" i="0" dirty="0">
                <a:latin typeface="+mn-ea"/>
                <a:ea typeface="+mn-ea"/>
              </a:rPr>
              <a:t>パラメータの変化点検出</a:t>
            </a:r>
            <a:endParaRPr kumimoji="0" lang="en-US" altLang="ja-JP" sz="3200" b="1" i="0" dirty="0">
              <a:latin typeface="+mn-ea"/>
              <a:ea typeface="+mn-ea"/>
            </a:endParaRPr>
          </a:p>
        </p:txBody>
      </p:sp>
      <p:sp>
        <p:nvSpPr>
          <p:cNvPr id="3" name="字幕 2">
            <a:extLst>
              <a:ext uri="{FF2B5EF4-FFF2-40B4-BE49-F238E27FC236}">
                <a16:creationId xmlns:a16="http://schemas.microsoft.com/office/drawing/2014/main" id="{7BC8A61A-A05B-4BF3-818D-3361CF79AE49}"/>
              </a:ext>
            </a:extLst>
          </p:cNvPr>
          <p:cNvSpPr txBox="1">
            <a:spLocks/>
          </p:cNvSpPr>
          <p:nvPr/>
        </p:nvSpPr>
        <p:spPr>
          <a:xfrm>
            <a:off x="710292" y="3968318"/>
            <a:ext cx="7723415" cy="1283614"/>
          </a:xfrm>
          <a:prstGeom prst="rect">
            <a:avLst/>
          </a:prstGeom>
        </p:spPr>
        <p:txBody>
          <a:bodyPr>
            <a:noAutofit/>
          </a:bodyPr>
          <a:lstStyle>
            <a:lvl1pPr marL="342900" indent="-342900" algn="l" rtl="0" eaLnBrk="0" fontAlgn="base" hangingPunct="0">
              <a:spcBef>
                <a:spcPct val="20000"/>
              </a:spcBef>
              <a:spcAft>
                <a:spcPct val="0"/>
              </a:spcAft>
              <a:buChar char="•"/>
              <a:defRPr kumimoji="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kumimoji="1">
                <a:solidFill>
                  <a:schemeClr val="tx1"/>
                </a:solidFill>
                <a:latin typeface="+mn-lt"/>
                <a:ea typeface="+mn-ea"/>
              </a:defRPr>
            </a:lvl2pPr>
            <a:lvl3pPr marL="1143000" indent="-228600" algn="l" rtl="0" eaLnBrk="0" fontAlgn="base" hangingPunct="0">
              <a:spcBef>
                <a:spcPct val="20000"/>
              </a:spcBef>
              <a:spcAft>
                <a:spcPct val="0"/>
              </a:spcAft>
              <a:buChar char="•"/>
              <a:defRPr kumimoji="1">
                <a:solidFill>
                  <a:schemeClr val="tx1"/>
                </a:solidFill>
                <a:latin typeface="+mn-lt"/>
                <a:ea typeface="+mn-ea"/>
              </a:defRPr>
            </a:lvl3pPr>
            <a:lvl4pPr marL="1600200" indent="-228600" algn="l" rtl="0" eaLnBrk="0" fontAlgn="base" hangingPunct="0">
              <a:spcBef>
                <a:spcPct val="20000"/>
              </a:spcBef>
              <a:spcAft>
                <a:spcPct val="0"/>
              </a:spcAft>
              <a:buChar char="–"/>
              <a:defRPr kumimoji="1">
                <a:solidFill>
                  <a:schemeClr val="tx1"/>
                </a:solidFill>
                <a:latin typeface="+mn-lt"/>
                <a:ea typeface="+mn-ea"/>
              </a:defRPr>
            </a:lvl4pPr>
            <a:lvl5pPr marL="2057400" indent="-228600" algn="l" rtl="0" eaLnBrk="0" fontAlgn="base" hangingPunct="0">
              <a:spcBef>
                <a:spcPct val="20000"/>
              </a:spcBef>
              <a:spcAft>
                <a:spcPct val="0"/>
              </a:spcAft>
              <a:buChar char="»"/>
              <a:defRPr kumimoji="1">
                <a:solidFill>
                  <a:schemeClr val="tx1"/>
                </a:solidFill>
                <a:latin typeface="+mn-lt"/>
                <a:ea typeface="+mn-ea"/>
              </a:defRPr>
            </a:lvl5pPr>
            <a:lvl6pPr marL="2514600" indent="-228600" algn="l" rtl="0" eaLnBrk="0" fontAlgn="base" hangingPunct="0">
              <a:spcBef>
                <a:spcPct val="20000"/>
              </a:spcBef>
              <a:spcAft>
                <a:spcPct val="0"/>
              </a:spcAft>
              <a:buChar char="»"/>
              <a:defRPr>
                <a:solidFill>
                  <a:schemeClr val="tx1"/>
                </a:solidFill>
                <a:latin typeface="+mn-lt"/>
                <a:ea typeface="+mn-ea"/>
              </a:defRPr>
            </a:lvl6pPr>
            <a:lvl7pPr marL="2971800" indent="-228600" algn="l" rtl="0" eaLnBrk="0" fontAlgn="base" hangingPunct="0">
              <a:spcBef>
                <a:spcPct val="20000"/>
              </a:spcBef>
              <a:spcAft>
                <a:spcPct val="0"/>
              </a:spcAft>
              <a:buChar char="»"/>
              <a:defRPr>
                <a:solidFill>
                  <a:schemeClr val="tx1"/>
                </a:solidFill>
                <a:latin typeface="+mn-lt"/>
                <a:ea typeface="+mn-ea"/>
              </a:defRPr>
            </a:lvl7pPr>
            <a:lvl8pPr marL="3429000" indent="-228600" algn="l" rtl="0" eaLnBrk="0" fontAlgn="base" hangingPunct="0">
              <a:spcBef>
                <a:spcPct val="20000"/>
              </a:spcBef>
              <a:spcAft>
                <a:spcPct val="0"/>
              </a:spcAft>
              <a:buChar char="»"/>
              <a:defRPr>
                <a:solidFill>
                  <a:schemeClr val="tx1"/>
                </a:solidFill>
                <a:latin typeface="+mn-lt"/>
                <a:ea typeface="+mn-ea"/>
              </a:defRPr>
            </a:lvl8pPr>
            <a:lvl9pPr marL="3886200" indent="-228600" algn="l" rtl="0" eaLnBrk="0" fontAlgn="base" hangingPunct="0">
              <a:spcBef>
                <a:spcPct val="20000"/>
              </a:spcBef>
              <a:spcAft>
                <a:spcPct val="0"/>
              </a:spcAft>
              <a:buChar char="»"/>
              <a:defRPr>
                <a:solidFill>
                  <a:schemeClr val="tx1"/>
                </a:solidFill>
                <a:latin typeface="+mn-lt"/>
                <a:ea typeface="+mn-ea"/>
              </a:defRPr>
            </a:lvl9pPr>
          </a:lstStyle>
          <a:p>
            <a:pPr marL="0" indent="0" algn="ctr">
              <a:buNone/>
            </a:pPr>
            <a:r>
              <a:rPr lang="ja-JP" altLang="en-US" sz="2400" i="0" kern="0" dirty="0">
                <a:latin typeface="+mn-ea"/>
              </a:rPr>
              <a:t>鈴木 皓平  伊藤 佳卓</a:t>
            </a:r>
            <a:endParaRPr lang="en-US" altLang="ja-JP" sz="2400" i="0" kern="0" dirty="0">
              <a:latin typeface="+mn-ea"/>
            </a:endParaRPr>
          </a:p>
          <a:p>
            <a:pPr marL="0" indent="0" algn="ctr">
              <a:buNone/>
            </a:pPr>
            <a:endParaRPr lang="en-US" altLang="ja-JP" sz="1400" i="0" kern="0" dirty="0">
              <a:latin typeface="+mn-ea"/>
            </a:endParaRPr>
          </a:p>
          <a:p>
            <a:pPr marL="0" indent="0" algn="ctr">
              <a:buNone/>
            </a:pPr>
            <a:r>
              <a:rPr lang="ja-JP" altLang="en-US" sz="2400" i="0" kern="0" dirty="0">
                <a:latin typeface="+mn-ea"/>
              </a:rPr>
              <a:t>工学部  電気電子工学科</a:t>
            </a: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正方形/長方形 44">
            <a:extLst>
              <a:ext uri="{FF2B5EF4-FFF2-40B4-BE49-F238E27FC236}">
                <a16:creationId xmlns:a16="http://schemas.microsoft.com/office/drawing/2014/main" id="{AE19F262-4FDA-4E01-A9DF-9D60FC0AA1FB}"/>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3179B296-DC80-48D0-80E6-44A64C014DEA}"/>
              </a:ext>
            </a:extLst>
          </p:cNvPr>
          <p:cNvSpPr>
            <a:spLocks noGrp="1"/>
          </p:cNvSpPr>
          <p:nvPr>
            <p:ph type="title"/>
          </p:nvPr>
        </p:nvSpPr>
        <p:spPr>
          <a:xfrm>
            <a:off x="628650" y="1587093"/>
            <a:ext cx="7886700" cy="547382"/>
          </a:xfrm>
        </p:spPr>
        <p:txBody>
          <a:bodyPr>
            <a:normAutofit/>
          </a:bodyPr>
          <a:lstStyle/>
          <a:p>
            <a:pPr algn="ctr"/>
            <a:r>
              <a:rPr lang="ja-JP" altLang="en-US" sz="3000" dirty="0"/>
              <a:t>時系列信号の学習</a:t>
            </a:r>
          </a:p>
        </p:txBody>
      </p:sp>
      <p:grpSp>
        <p:nvGrpSpPr>
          <p:cNvPr id="57" name="グループ化 56">
            <a:extLst>
              <a:ext uri="{FF2B5EF4-FFF2-40B4-BE49-F238E27FC236}">
                <a16:creationId xmlns:a16="http://schemas.microsoft.com/office/drawing/2014/main" id="{402DFA15-978C-40F6-B0A7-1236E93C2783}"/>
              </a:ext>
            </a:extLst>
          </p:cNvPr>
          <p:cNvGrpSpPr/>
          <p:nvPr/>
        </p:nvGrpSpPr>
        <p:grpSpPr>
          <a:xfrm>
            <a:off x="2020765" y="2367195"/>
            <a:ext cx="6022777" cy="2451788"/>
            <a:chOff x="190831" y="1672376"/>
            <a:chExt cx="7184484" cy="2764900"/>
          </a:xfrm>
        </p:grpSpPr>
        <p:grpSp>
          <p:nvGrpSpPr>
            <p:cNvPr id="18" name="グループ化 17">
              <a:extLst>
                <a:ext uri="{FF2B5EF4-FFF2-40B4-BE49-F238E27FC236}">
                  <a16:creationId xmlns:a16="http://schemas.microsoft.com/office/drawing/2014/main" id="{6D59C167-43BF-4BDF-9B86-014F0E737833}"/>
                </a:ext>
              </a:extLst>
            </p:cNvPr>
            <p:cNvGrpSpPr/>
            <p:nvPr/>
          </p:nvGrpSpPr>
          <p:grpSpPr>
            <a:xfrm>
              <a:off x="587229" y="2013359"/>
              <a:ext cx="6518245" cy="1661019"/>
              <a:chOff x="2172749" y="2080471"/>
              <a:chExt cx="6518245" cy="1661019"/>
            </a:xfrm>
          </p:grpSpPr>
          <p:cxnSp>
            <p:nvCxnSpPr>
              <p:cNvPr id="11" name="直線矢印コネクタ 10">
                <a:extLst>
                  <a:ext uri="{FF2B5EF4-FFF2-40B4-BE49-F238E27FC236}">
                    <a16:creationId xmlns:a16="http://schemas.microsoft.com/office/drawing/2014/main" id="{79FC4AD8-9B59-4873-B278-F130CD6D4B22}"/>
                  </a:ext>
                </a:extLst>
              </p:cNvPr>
              <p:cNvCxnSpPr>
                <a:cxnSpLocks/>
              </p:cNvCxnSpPr>
              <p:nvPr/>
            </p:nvCxnSpPr>
            <p:spPr>
              <a:xfrm flipV="1">
                <a:off x="2172749" y="2080471"/>
                <a:ext cx="0" cy="1661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2EE746AE-792E-41F2-9B98-3130C3F1E9FB}"/>
                  </a:ext>
                </a:extLst>
              </p:cNvPr>
              <p:cNvCxnSpPr>
                <a:cxnSpLocks/>
              </p:cNvCxnSpPr>
              <p:nvPr/>
            </p:nvCxnSpPr>
            <p:spPr>
              <a:xfrm>
                <a:off x="2172749" y="3741490"/>
                <a:ext cx="6518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フローチャート: 結合子 18">
              <a:extLst>
                <a:ext uri="{FF2B5EF4-FFF2-40B4-BE49-F238E27FC236}">
                  <a16:creationId xmlns:a16="http://schemas.microsoft.com/office/drawing/2014/main" id="{1F335FA5-7B49-4E10-B40E-C180927E16AB}"/>
                </a:ext>
              </a:extLst>
            </p:cNvPr>
            <p:cNvSpPr/>
            <p:nvPr/>
          </p:nvSpPr>
          <p:spPr>
            <a:xfrm>
              <a:off x="1181736" y="2276364"/>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dirty="0"/>
            </a:p>
          </p:txBody>
        </p:sp>
        <p:sp>
          <p:nvSpPr>
            <p:cNvPr id="20" name="フローチャート: 結合子 19">
              <a:extLst>
                <a:ext uri="{FF2B5EF4-FFF2-40B4-BE49-F238E27FC236}">
                  <a16:creationId xmlns:a16="http://schemas.microsoft.com/office/drawing/2014/main" id="{6D9FA227-B88F-42C0-9277-B9B959516F9B}"/>
                </a:ext>
              </a:extLst>
            </p:cNvPr>
            <p:cNvSpPr/>
            <p:nvPr/>
          </p:nvSpPr>
          <p:spPr>
            <a:xfrm rot="1573452">
              <a:off x="1655980" y="3152059"/>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1" name="フローチャート: 結合子 20">
              <a:extLst>
                <a:ext uri="{FF2B5EF4-FFF2-40B4-BE49-F238E27FC236}">
                  <a16:creationId xmlns:a16="http://schemas.microsoft.com/office/drawing/2014/main" id="{8D6AD871-9C11-405E-88EE-949BE59BE47F}"/>
                </a:ext>
              </a:extLst>
            </p:cNvPr>
            <p:cNvSpPr/>
            <p:nvPr/>
          </p:nvSpPr>
          <p:spPr>
            <a:xfrm>
              <a:off x="2292149" y="2438670"/>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2" name="フローチャート: 結合子 21">
              <a:extLst>
                <a:ext uri="{FF2B5EF4-FFF2-40B4-BE49-F238E27FC236}">
                  <a16:creationId xmlns:a16="http://schemas.microsoft.com/office/drawing/2014/main" id="{55666B23-FDEB-4818-93D4-DFD36F284B03}"/>
                </a:ext>
              </a:extLst>
            </p:cNvPr>
            <p:cNvSpPr/>
            <p:nvPr/>
          </p:nvSpPr>
          <p:spPr>
            <a:xfrm>
              <a:off x="2876027" y="2888910"/>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3" name="フローチャート: 結合子 22">
              <a:extLst>
                <a:ext uri="{FF2B5EF4-FFF2-40B4-BE49-F238E27FC236}">
                  <a16:creationId xmlns:a16="http://schemas.microsoft.com/office/drawing/2014/main" id="{3A9A8DDB-B18F-4D7A-9BDE-B1AB994CC444}"/>
                </a:ext>
              </a:extLst>
            </p:cNvPr>
            <p:cNvSpPr/>
            <p:nvPr/>
          </p:nvSpPr>
          <p:spPr>
            <a:xfrm>
              <a:off x="3591184" y="2091315"/>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4" name="フローチャート: 結合子 23">
              <a:extLst>
                <a:ext uri="{FF2B5EF4-FFF2-40B4-BE49-F238E27FC236}">
                  <a16:creationId xmlns:a16="http://schemas.microsoft.com/office/drawing/2014/main" id="{A8DD708E-8664-4104-8FD6-C92595F351FD}"/>
                </a:ext>
              </a:extLst>
            </p:cNvPr>
            <p:cNvSpPr/>
            <p:nvPr/>
          </p:nvSpPr>
          <p:spPr>
            <a:xfrm>
              <a:off x="4364373" y="2684491"/>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5" name="フローチャート: 結合子 24">
              <a:extLst>
                <a:ext uri="{FF2B5EF4-FFF2-40B4-BE49-F238E27FC236}">
                  <a16:creationId xmlns:a16="http://schemas.microsoft.com/office/drawing/2014/main" id="{5C96B6EF-BFC8-41A0-AA0E-0113B5905A2A}"/>
                </a:ext>
              </a:extLst>
            </p:cNvPr>
            <p:cNvSpPr/>
            <p:nvPr/>
          </p:nvSpPr>
          <p:spPr>
            <a:xfrm>
              <a:off x="5468072" y="2057005"/>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cxnSp>
          <p:nvCxnSpPr>
            <p:cNvPr id="33" name="直線コネクタ 32">
              <a:extLst>
                <a:ext uri="{FF2B5EF4-FFF2-40B4-BE49-F238E27FC236}">
                  <a16:creationId xmlns:a16="http://schemas.microsoft.com/office/drawing/2014/main" id="{D8FEFCC9-2A17-44DD-9C91-4995083897E3}"/>
                </a:ext>
              </a:extLst>
            </p:cNvPr>
            <p:cNvCxnSpPr>
              <a:cxnSpLocks/>
              <a:stCxn id="19" idx="5"/>
              <a:endCxn id="20" idx="1"/>
            </p:cNvCxnSpPr>
            <p:nvPr/>
          </p:nvCxnSpPr>
          <p:spPr>
            <a:xfrm>
              <a:off x="1328521" y="2412402"/>
              <a:ext cx="383801" cy="7419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D8E2859-8636-4155-BE78-F59B15753066}"/>
                </a:ext>
              </a:extLst>
            </p:cNvPr>
            <p:cNvCxnSpPr>
              <a:stCxn id="20" idx="7"/>
              <a:endCxn id="21" idx="3"/>
            </p:cNvCxnSpPr>
            <p:nvPr/>
          </p:nvCxnSpPr>
          <p:spPr>
            <a:xfrm flipV="1">
              <a:off x="1821407" y="2574708"/>
              <a:ext cx="495926" cy="6333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48A4C7AE-3D6B-4630-B58A-CB26E1EB915A}"/>
                </a:ext>
              </a:extLst>
            </p:cNvPr>
            <p:cNvCxnSpPr>
              <a:stCxn id="21" idx="5"/>
              <a:endCxn id="22" idx="1"/>
            </p:cNvCxnSpPr>
            <p:nvPr/>
          </p:nvCxnSpPr>
          <p:spPr>
            <a:xfrm>
              <a:off x="2438934" y="2574708"/>
              <a:ext cx="462277" cy="337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46165EA-9F4F-4744-A7C8-4C2DFE4F647E}"/>
                </a:ext>
              </a:extLst>
            </p:cNvPr>
            <p:cNvCxnSpPr>
              <a:stCxn id="22" idx="7"/>
              <a:endCxn id="23" idx="3"/>
            </p:cNvCxnSpPr>
            <p:nvPr/>
          </p:nvCxnSpPr>
          <p:spPr>
            <a:xfrm flipV="1">
              <a:off x="3022812" y="2227353"/>
              <a:ext cx="593556" cy="6848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65B8002A-E8BC-4DF3-ABED-D86073D607B0}"/>
                </a:ext>
              </a:extLst>
            </p:cNvPr>
            <p:cNvCxnSpPr>
              <a:stCxn id="23" idx="5"/>
              <a:endCxn id="24" idx="1"/>
            </p:cNvCxnSpPr>
            <p:nvPr/>
          </p:nvCxnSpPr>
          <p:spPr>
            <a:xfrm>
              <a:off x="3737969" y="2227353"/>
              <a:ext cx="651588" cy="480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97097AC-2970-499D-B94F-F907E7346F0A}"/>
                </a:ext>
              </a:extLst>
            </p:cNvPr>
            <p:cNvCxnSpPr>
              <a:cxnSpLocks/>
              <a:stCxn id="24" idx="7"/>
              <a:endCxn id="25" idx="3"/>
            </p:cNvCxnSpPr>
            <p:nvPr/>
          </p:nvCxnSpPr>
          <p:spPr>
            <a:xfrm flipV="1">
              <a:off x="4511158" y="2193043"/>
              <a:ext cx="982098" cy="5147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144363E-4FC0-4F1C-8C57-73EC50F38FF0}"/>
                </a:ext>
              </a:extLst>
            </p:cNvPr>
            <p:cNvSpPr txBox="1"/>
            <p:nvPr/>
          </p:nvSpPr>
          <p:spPr>
            <a:xfrm>
              <a:off x="190831" y="1672376"/>
              <a:ext cx="396392" cy="655788"/>
            </a:xfrm>
            <a:prstGeom prst="rect">
              <a:avLst/>
            </a:prstGeom>
            <a:noFill/>
          </p:spPr>
          <p:txBody>
            <a:bodyPr wrap="square" rtlCol="0">
              <a:spAutoFit/>
            </a:bodyPr>
            <a:lstStyle/>
            <a:p>
              <a:pPr algn="ctr"/>
              <a:r>
                <a:rPr lang="en-US" altLang="ja-JP" sz="2400" b="1" i="0" dirty="0"/>
                <a:t>x</a:t>
              </a:r>
              <a:endParaRPr lang="ja-JP" altLang="en-US" sz="2400" b="1" i="0" dirty="0"/>
            </a:p>
          </p:txBody>
        </p:sp>
        <p:sp>
          <p:nvSpPr>
            <p:cNvPr id="56" name="テキスト ボックス 55">
              <a:extLst>
                <a:ext uri="{FF2B5EF4-FFF2-40B4-BE49-F238E27FC236}">
                  <a16:creationId xmlns:a16="http://schemas.microsoft.com/office/drawing/2014/main" id="{3AA47478-B307-4C16-866D-345582337BB7}"/>
                </a:ext>
              </a:extLst>
            </p:cNvPr>
            <p:cNvSpPr txBox="1"/>
            <p:nvPr/>
          </p:nvSpPr>
          <p:spPr>
            <a:xfrm>
              <a:off x="6978923" y="3781488"/>
              <a:ext cx="396392" cy="655788"/>
            </a:xfrm>
            <a:prstGeom prst="rect">
              <a:avLst/>
            </a:prstGeom>
            <a:noFill/>
          </p:spPr>
          <p:txBody>
            <a:bodyPr wrap="square" rtlCol="0">
              <a:spAutoFit/>
            </a:bodyPr>
            <a:lstStyle/>
            <a:p>
              <a:pPr algn="ctr"/>
              <a:r>
                <a:rPr lang="en-US" altLang="ja-JP" sz="2400" b="1" i="0" dirty="0"/>
                <a:t>t</a:t>
              </a:r>
              <a:endParaRPr lang="ja-JP" altLang="en-US" sz="2400" b="1" i="0" dirty="0"/>
            </a:p>
          </p:txBody>
        </p:sp>
      </p:grpSp>
      <p:cxnSp>
        <p:nvCxnSpPr>
          <p:cNvPr id="65" name="コネクタ: 曲線 64">
            <a:extLst>
              <a:ext uri="{FF2B5EF4-FFF2-40B4-BE49-F238E27FC236}">
                <a16:creationId xmlns:a16="http://schemas.microsoft.com/office/drawing/2014/main" id="{3FAD696D-DD7E-4F17-97B2-117C99980E57}"/>
              </a:ext>
            </a:extLst>
          </p:cNvPr>
          <p:cNvCxnSpPr>
            <a:cxnSpLocks/>
            <a:stCxn id="20" idx="6"/>
            <a:endCxn id="73" idx="0"/>
          </p:cNvCxnSpPr>
          <p:nvPr/>
        </p:nvCxnSpPr>
        <p:spPr>
          <a:xfrm>
            <a:off x="3385747" y="3781827"/>
            <a:ext cx="4098523" cy="1502298"/>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コネクタ: 曲線 69">
            <a:extLst>
              <a:ext uri="{FF2B5EF4-FFF2-40B4-BE49-F238E27FC236}">
                <a16:creationId xmlns:a16="http://schemas.microsoft.com/office/drawing/2014/main" id="{C0D71FA4-4D6F-46FF-9596-66DEB780C8D2}"/>
              </a:ext>
            </a:extLst>
          </p:cNvPr>
          <p:cNvCxnSpPr>
            <a:cxnSpLocks/>
            <a:stCxn id="19" idx="2"/>
            <a:endCxn id="59" idx="0"/>
          </p:cNvCxnSpPr>
          <p:nvPr/>
        </p:nvCxnSpPr>
        <p:spPr>
          <a:xfrm rot="10800000" flipV="1">
            <a:off x="1495322" y="2973449"/>
            <a:ext cx="1356123" cy="2310676"/>
          </a:xfrm>
          <a:prstGeom prst="curved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93" name="グループ化 92">
            <a:extLst>
              <a:ext uri="{FF2B5EF4-FFF2-40B4-BE49-F238E27FC236}">
                <a16:creationId xmlns:a16="http://schemas.microsoft.com/office/drawing/2014/main" id="{3AFD8296-C90E-412F-B103-FC4B1A087D96}"/>
              </a:ext>
            </a:extLst>
          </p:cNvPr>
          <p:cNvGrpSpPr/>
          <p:nvPr/>
        </p:nvGrpSpPr>
        <p:grpSpPr>
          <a:xfrm>
            <a:off x="1133544" y="4812831"/>
            <a:ext cx="6987277" cy="1326986"/>
            <a:chOff x="666270" y="4207675"/>
            <a:chExt cx="9316369" cy="1769314"/>
          </a:xfrm>
        </p:grpSpPr>
        <p:sp>
          <p:nvSpPr>
            <p:cNvPr id="59" name="テキスト ボックス 58">
              <a:extLst>
                <a:ext uri="{FF2B5EF4-FFF2-40B4-BE49-F238E27FC236}">
                  <a16:creationId xmlns:a16="http://schemas.microsoft.com/office/drawing/2014/main" id="{0389FBDA-0F44-44DE-BC31-4A3013720A0F}"/>
                </a:ext>
              </a:extLst>
            </p:cNvPr>
            <p:cNvSpPr txBox="1"/>
            <p:nvPr/>
          </p:nvSpPr>
          <p:spPr>
            <a:xfrm>
              <a:off x="666271" y="4836070"/>
              <a:ext cx="964735" cy="553997"/>
            </a:xfrm>
            <a:prstGeom prst="rect">
              <a:avLst/>
            </a:prstGeom>
            <a:noFill/>
          </p:spPr>
          <p:txBody>
            <a:bodyPr wrap="square" rtlCol="0">
              <a:spAutoFit/>
            </a:bodyPr>
            <a:lstStyle/>
            <a:p>
              <a:pPr algn="ctr"/>
              <a:r>
                <a:rPr lang="en-US" altLang="ja-JP" sz="2100" b="1" i="0" dirty="0"/>
                <a:t>x(t)</a:t>
              </a:r>
              <a:endParaRPr lang="ja-JP" altLang="en-US" sz="2100" b="1" i="0" dirty="0"/>
            </a:p>
          </p:txBody>
        </p:sp>
        <p:sp>
          <p:nvSpPr>
            <p:cNvPr id="60" name="テキスト ボックス 59">
              <a:extLst>
                <a:ext uri="{FF2B5EF4-FFF2-40B4-BE49-F238E27FC236}">
                  <a16:creationId xmlns:a16="http://schemas.microsoft.com/office/drawing/2014/main" id="{080BCD95-A51D-4A21-B45C-64697726E69C}"/>
                </a:ext>
              </a:extLst>
            </p:cNvPr>
            <p:cNvSpPr txBox="1"/>
            <p:nvPr/>
          </p:nvSpPr>
          <p:spPr>
            <a:xfrm>
              <a:off x="4820129" y="4836070"/>
              <a:ext cx="1341905" cy="553997"/>
            </a:xfrm>
            <a:prstGeom prst="rect">
              <a:avLst/>
            </a:prstGeom>
            <a:noFill/>
          </p:spPr>
          <p:txBody>
            <a:bodyPr wrap="square" rtlCol="0">
              <a:spAutoFit/>
            </a:bodyPr>
            <a:lstStyle/>
            <a:p>
              <a:pPr algn="ctr"/>
              <a:r>
                <a:rPr lang="en-US" altLang="ja-JP" sz="2100" b="1" i="0" dirty="0"/>
                <a:t>y(t+1)</a:t>
              </a:r>
              <a:endParaRPr lang="ja-JP" altLang="en-US" sz="2100" b="1" i="0" dirty="0"/>
            </a:p>
          </p:txBody>
        </p:sp>
        <p:sp>
          <p:nvSpPr>
            <p:cNvPr id="61" name="正方形/長方形 60">
              <a:extLst>
                <a:ext uri="{FF2B5EF4-FFF2-40B4-BE49-F238E27FC236}">
                  <a16:creationId xmlns:a16="http://schemas.microsoft.com/office/drawing/2014/main" id="{B50FB00C-FDCC-42DC-9B75-C15145C54C87}"/>
                </a:ext>
              </a:extLst>
            </p:cNvPr>
            <p:cNvSpPr/>
            <p:nvPr/>
          </p:nvSpPr>
          <p:spPr>
            <a:xfrm>
              <a:off x="2490543" y="4741156"/>
              <a:ext cx="1476462" cy="71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sz="1350"/>
            </a:p>
          </p:txBody>
        </p:sp>
        <p:cxnSp>
          <p:nvCxnSpPr>
            <p:cNvPr id="63" name="直線矢印コネクタ 62">
              <a:extLst>
                <a:ext uri="{FF2B5EF4-FFF2-40B4-BE49-F238E27FC236}">
                  <a16:creationId xmlns:a16="http://schemas.microsoft.com/office/drawing/2014/main" id="{F225C09E-3206-49D9-8D1B-7587955EF9C9}"/>
                </a:ext>
              </a:extLst>
            </p:cNvPr>
            <p:cNvCxnSpPr>
              <a:cxnSpLocks/>
              <a:stCxn id="59" idx="3"/>
              <a:endCxn id="61" idx="1"/>
            </p:cNvCxnSpPr>
            <p:nvPr/>
          </p:nvCxnSpPr>
          <p:spPr>
            <a:xfrm flipV="1">
              <a:off x="1631006" y="5097682"/>
              <a:ext cx="859537" cy="153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45414373-489C-4DD7-9476-6DE02C80468B}"/>
                </a:ext>
              </a:extLst>
            </p:cNvPr>
            <p:cNvCxnSpPr>
              <a:cxnSpLocks/>
              <a:stCxn id="61" idx="3"/>
              <a:endCxn id="60" idx="1"/>
            </p:cNvCxnSpPr>
            <p:nvPr/>
          </p:nvCxnSpPr>
          <p:spPr>
            <a:xfrm>
              <a:off x="3967006" y="5097682"/>
              <a:ext cx="853123" cy="153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D33A7D7E-CEC3-4D81-B4B6-9B0196F3D571}"/>
                </a:ext>
              </a:extLst>
            </p:cNvPr>
            <p:cNvSpPr txBox="1"/>
            <p:nvPr/>
          </p:nvSpPr>
          <p:spPr>
            <a:xfrm>
              <a:off x="2611017" y="4207675"/>
              <a:ext cx="1228211" cy="533480"/>
            </a:xfrm>
            <a:prstGeom prst="rect">
              <a:avLst/>
            </a:prstGeom>
            <a:noFill/>
          </p:spPr>
          <p:txBody>
            <a:bodyPr wrap="square" rtlCol="0">
              <a:spAutoFit/>
            </a:bodyPr>
            <a:lstStyle/>
            <a:p>
              <a:pPr algn="ctr"/>
              <a:r>
                <a:rPr lang="en-US" altLang="ja-JP" sz="2000" i="0" dirty="0"/>
                <a:t>RNN</a:t>
              </a:r>
              <a:endParaRPr lang="ja-JP" altLang="en-US" sz="2000" i="0" dirty="0"/>
            </a:p>
          </p:txBody>
        </p:sp>
        <p:sp>
          <p:nvSpPr>
            <p:cNvPr id="73" name="テキスト ボックス 72">
              <a:extLst>
                <a:ext uri="{FF2B5EF4-FFF2-40B4-BE49-F238E27FC236}">
                  <a16:creationId xmlns:a16="http://schemas.microsoft.com/office/drawing/2014/main" id="{7A1C8770-9FEA-4823-B852-62CBDC61FA24}"/>
                </a:ext>
              </a:extLst>
            </p:cNvPr>
            <p:cNvSpPr txBox="1"/>
            <p:nvPr/>
          </p:nvSpPr>
          <p:spPr>
            <a:xfrm>
              <a:off x="8464491" y="4836070"/>
              <a:ext cx="1338827" cy="553997"/>
            </a:xfrm>
            <a:prstGeom prst="rect">
              <a:avLst/>
            </a:prstGeom>
            <a:noFill/>
          </p:spPr>
          <p:txBody>
            <a:bodyPr wrap="square" rtlCol="0">
              <a:spAutoFit/>
            </a:bodyPr>
            <a:lstStyle/>
            <a:p>
              <a:pPr algn="ctr"/>
              <a:r>
                <a:rPr lang="en-US" altLang="ja-JP" sz="2100" b="1" i="0" dirty="0"/>
                <a:t>x(t+1)</a:t>
              </a:r>
              <a:endParaRPr lang="ja-JP" altLang="en-US" sz="2100" b="1" i="0" dirty="0"/>
            </a:p>
          </p:txBody>
        </p:sp>
        <p:cxnSp>
          <p:nvCxnSpPr>
            <p:cNvPr id="77" name="直線矢印コネクタ 76">
              <a:extLst>
                <a:ext uri="{FF2B5EF4-FFF2-40B4-BE49-F238E27FC236}">
                  <a16:creationId xmlns:a16="http://schemas.microsoft.com/office/drawing/2014/main" id="{7131C41F-5CCB-4606-867E-E72104068F29}"/>
                </a:ext>
              </a:extLst>
            </p:cNvPr>
            <p:cNvCxnSpPr>
              <a:cxnSpLocks/>
              <a:stCxn id="60" idx="3"/>
              <a:endCxn id="73" idx="1"/>
            </p:cNvCxnSpPr>
            <p:nvPr/>
          </p:nvCxnSpPr>
          <p:spPr>
            <a:xfrm>
              <a:off x="6162034" y="5113068"/>
              <a:ext cx="2302457" cy="0"/>
            </a:xfrm>
            <a:prstGeom prst="straightConnector1">
              <a:avLst/>
            </a:prstGeom>
            <a:ln w="57150" cap="flat" cmpd="sng" algn="ctr">
              <a:solidFill>
                <a:schemeClr val="accent1">
                  <a:lumMod val="75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8" name="テキスト ボックス 77">
              <a:extLst>
                <a:ext uri="{FF2B5EF4-FFF2-40B4-BE49-F238E27FC236}">
                  <a16:creationId xmlns:a16="http://schemas.microsoft.com/office/drawing/2014/main" id="{00542E85-22A2-4955-B0E2-65CB95FC7227}"/>
                </a:ext>
              </a:extLst>
            </p:cNvPr>
            <p:cNvSpPr txBox="1"/>
            <p:nvPr/>
          </p:nvSpPr>
          <p:spPr>
            <a:xfrm>
              <a:off x="6879876" y="4501364"/>
              <a:ext cx="964035" cy="553997"/>
            </a:xfrm>
            <a:prstGeom prst="rect">
              <a:avLst/>
            </a:prstGeom>
            <a:noFill/>
          </p:spPr>
          <p:txBody>
            <a:bodyPr wrap="square" rtlCol="0">
              <a:spAutoFit/>
            </a:bodyPr>
            <a:lstStyle/>
            <a:p>
              <a:pPr algn="ctr"/>
              <a:r>
                <a:rPr lang="ja-JP" altLang="en-US" sz="2100" b="1" i="0" dirty="0">
                  <a:solidFill>
                    <a:schemeClr val="accent1">
                      <a:lumMod val="75000"/>
                    </a:schemeClr>
                  </a:solidFill>
                </a:rPr>
                <a:t>誤差</a:t>
              </a:r>
            </a:p>
          </p:txBody>
        </p:sp>
        <p:sp>
          <p:nvSpPr>
            <p:cNvPr id="88" name="テキスト ボックス 87">
              <a:extLst>
                <a:ext uri="{FF2B5EF4-FFF2-40B4-BE49-F238E27FC236}">
                  <a16:creationId xmlns:a16="http://schemas.microsoft.com/office/drawing/2014/main" id="{490608F0-26B3-4BC2-82F1-B01DA5E7F512}"/>
                </a:ext>
              </a:extLst>
            </p:cNvPr>
            <p:cNvSpPr txBox="1"/>
            <p:nvPr/>
          </p:nvSpPr>
          <p:spPr>
            <a:xfrm>
              <a:off x="666270" y="5484546"/>
              <a:ext cx="964735" cy="492443"/>
            </a:xfrm>
            <a:prstGeom prst="rect">
              <a:avLst/>
            </a:prstGeom>
            <a:noFill/>
          </p:spPr>
          <p:txBody>
            <a:bodyPr wrap="square" rtlCol="0">
              <a:spAutoFit/>
            </a:bodyPr>
            <a:lstStyle/>
            <a:p>
              <a:pPr algn="ctr"/>
              <a:r>
                <a:rPr lang="ja-JP" altLang="en-US" sz="1800" b="1" i="0" dirty="0">
                  <a:solidFill>
                    <a:srgbClr val="118CCF"/>
                  </a:solidFill>
                </a:rPr>
                <a:t>入力</a:t>
              </a:r>
            </a:p>
          </p:txBody>
        </p:sp>
        <p:sp>
          <p:nvSpPr>
            <p:cNvPr id="89" name="テキスト ボックス 88">
              <a:extLst>
                <a:ext uri="{FF2B5EF4-FFF2-40B4-BE49-F238E27FC236}">
                  <a16:creationId xmlns:a16="http://schemas.microsoft.com/office/drawing/2014/main" id="{34B2FD5F-E70D-48AB-BFAA-A1333C6CAD68}"/>
                </a:ext>
              </a:extLst>
            </p:cNvPr>
            <p:cNvSpPr txBox="1"/>
            <p:nvPr/>
          </p:nvSpPr>
          <p:spPr>
            <a:xfrm>
              <a:off x="5000665" y="5484546"/>
              <a:ext cx="964735" cy="492443"/>
            </a:xfrm>
            <a:prstGeom prst="rect">
              <a:avLst/>
            </a:prstGeom>
            <a:noFill/>
          </p:spPr>
          <p:txBody>
            <a:bodyPr wrap="square" rtlCol="0">
              <a:spAutoFit/>
            </a:bodyPr>
            <a:lstStyle/>
            <a:p>
              <a:pPr algn="ctr"/>
              <a:r>
                <a:rPr lang="ja-JP" altLang="en-US" sz="1800" b="1" i="0" dirty="0">
                  <a:solidFill>
                    <a:srgbClr val="FF0000"/>
                  </a:solidFill>
                </a:rPr>
                <a:t>出力</a:t>
              </a:r>
            </a:p>
          </p:txBody>
        </p:sp>
        <p:sp>
          <p:nvSpPr>
            <p:cNvPr id="92" name="正方形/長方形 91">
              <a:extLst>
                <a:ext uri="{FF2B5EF4-FFF2-40B4-BE49-F238E27FC236}">
                  <a16:creationId xmlns:a16="http://schemas.microsoft.com/office/drawing/2014/main" id="{FD8F324A-12F1-45B2-9B5A-A3C9FD7B22D9}"/>
                </a:ext>
              </a:extLst>
            </p:cNvPr>
            <p:cNvSpPr/>
            <p:nvPr/>
          </p:nvSpPr>
          <p:spPr>
            <a:xfrm>
              <a:off x="8285166" y="5484546"/>
              <a:ext cx="1697473" cy="492443"/>
            </a:xfrm>
            <a:prstGeom prst="rect">
              <a:avLst/>
            </a:prstGeom>
          </p:spPr>
          <p:txBody>
            <a:bodyPr wrap="none">
              <a:spAutoFit/>
            </a:bodyPr>
            <a:lstStyle/>
            <a:p>
              <a:pPr algn="ctr"/>
              <a:r>
                <a:rPr lang="ja-JP" altLang="en-US" sz="1800" b="1" i="0" dirty="0">
                  <a:solidFill>
                    <a:srgbClr val="FF0000"/>
                  </a:solidFill>
                </a:rPr>
                <a:t>教師データ</a:t>
              </a:r>
            </a:p>
          </p:txBody>
        </p:sp>
      </p:grpSp>
      <p:sp>
        <p:nvSpPr>
          <p:cNvPr id="94" name="テキスト ボックス 93">
            <a:extLst>
              <a:ext uri="{FF2B5EF4-FFF2-40B4-BE49-F238E27FC236}">
                <a16:creationId xmlns:a16="http://schemas.microsoft.com/office/drawing/2014/main" id="{10A18487-2DF7-45E1-B91F-CA795A61C79B}"/>
              </a:ext>
            </a:extLst>
          </p:cNvPr>
          <p:cNvSpPr txBox="1"/>
          <p:nvPr/>
        </p:nvSpPr>
        <p:spPr>
          <a:xfrm>
            <a:off x="275083" y="2498637"/>
            <a:ext cx="1512882" cy="646331"/>
          </a:xfrm>
          <a:prstGeom prst="rect">
            <a:avLst/>
          </a:prstGeom>
          <a:noFill/>
        </p:spPr>
        <p:txBody>
          <a:bodyPr wrap="square" rtlCol="0">
            <a:spAutoFit/>
          </a:bodyPr>
          <a:lstStyle/>
          <a:p>
            <a:r>
              <a:rPr lang="en-US" altLang="ja-JP" sz="1800" b="1" i="0" dirty="0"/>
              <a:t>t=1</a:t>
            </a:r>
            <a:r>
              <a:rPr lang="ja-JP" altLang="en-US" sz="1800" b="1" i="0" dirty="0"/>
              <a:t> ～ </a:t>
            </a:r>
            <a:r>
              <a:rPr lang="en-US" altLang="ja-JP" sz="1800" b="1" i="0" dirty="0"/>
              <a:t>t=500</a:t>
            </a:r>
          </a:p>
          <a:p>
            <a:r>
              <a:rPr lang="ja-JP" altLang="en-US" sz="1800" b="1" i="0" dirty="0" err="1"/>
              <a:t>まで</a:t>
            </a:r>
            <a:r>
              <a:rPr lang="ja-JP" altLang="en-US" sz="1800" b="1" i="0" dirty="0"/>
              <a:t>繰り返す</a:t>
            </a:r>
          </a:p>
        </p:txBody>
      </p:sp>
      <p:grpSp>
        <p:nvGrpSpPr>
          <p:cNvPr id="39" name="グループ化 38">
            <a:extLst>
              <a:ext uri="{FF2B5EF4-FFF2-40B4-BE49-F238E27FC236}">
                <a16:creationId xmlns:a16="http://schemas.microsoft.com/office/drawing/2014/main" id="{5EE772ED-F957-4912-89F9-483C57544C68}"/>
              </a:ext>
            </a:extLst>
          </p:cNvPr>
          <p:cNvGrpSpPr/>
          <p:nvPr/>
        </p:nvGrpSpPr>
        <p:grpSpPr>
          <a:xfrm>
            <a:off x="2584460" y="4213143"/>
            <a:ext cx="703445" cy="556975"/>
            <a:chOff x="10657673" y="1746124"/>
            <a:chExt cx="937926" cy="742633"/>
          </a:xfrm>
        </p:grpSpPr>
        <p:sp>
          <p:nvSpPr>
            <p:cNvPr id="37" name="矢印: 上 36">
              <a:extLst>
                <a:ext uri="{FF2B5EF4-FFF2-40B4-BE49-F238E27FC236}">
                  <a16:creationId xmlns:a16="http://schemas.microsoft.com/office/drawing/2014/main" id="{51E8C703-1D2E-4B0B-9203-7E3CD51E82D4}"/>
                </a:ext>
              </a:extLst>
            </p:cNvPr>
            <p:cNvSpPr/>
            <p:nvPr/>
          </p:nvSpPr>
          <p:spPr>
            <a:xfrm>
              <a:off x="11031622" y="1746124"/>
              <a:ext cx="167425" cy="28183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8" name="テキスト ボックス 37">
              <a:extLst>
                <a:ext uri="{FF2B5EF4-FFF2-40B4-BE49-F238E27FC236}">
                  <a16:creationId xmlns:a16="http://schemas.microsoft.com/office/drawing/2014/main" id="{CCE11CDE-92DE-495B-9B16-FFAC0F42546A}"/>
                </a:ext>
              </a:extLst>
            </p:cNvPr>
            <p:cNvSpPr txBox="1"/>
            <p:nvPr/>
          </p:nvSpPr>
          <p:spPr>
            <a:xfrm>
              <a:off x="10657673" y="1955277"/>
              <a:ext cx="937926" cy="533480"/>
            </a:xfrm>
            <a:prstGeom prst="rect">
              <a:avLst/>
            </a:prstGeom>
            <a:noFill/>
          </p:spPr>
          <p:txBody>
            <a:bodyPr wrap="square" rtlCol="0">
              <a:spAutoFit/>
            </a:bodyPr>
            <a:lstStyle/>
            <a:p>
              <a:pPr algn="ctr"/>
              <a:r>
                <a:rPr lang="en-US" altLang="ja-JP" sz="2000" i="0" dirty="0"/>
                <a:t>now</a:t>
              </a:r>
              <a:endParaRPr lang="ja-JP" altLang="en-US" sz="2000" i="0" dirty="0"/>
            </a:p>
          </p:txBody>
        </p:sp>
      </p:grpSp>
      <p:sp>
        <p:nvSpPr>
          <p:cNvPr id="43" name="タイトル 1">
            <a:extLst>
              <a:ext uri="{FF2B5EF4-FFF2-40B4-BE49-F238E27FC236}">
                <a16:creationId xmlns:a16="http://schemas.microsoft.com/office/drawing/2014/main" id="{440E5016-B5AA-44DA-AFC8-A20B5267F496}"/>
              </a:ext>
            </a:extLst>
          </p:cNvPr>
          <p:cNvSpPr txBox="1">
            <a:spLocks/>
          </p:cNvSpPr>
          <p:nvPr/>
        </p:nvSpPr>
        <p:spPr bwMode="auto">
          <a:xfrm>
            <a:off x="0" y="-1"/>
            <a:ext cx="9144000" cy="11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kumimoji="1" sz="2400">
                <a:solidFill>
                  <a:schemeClr val="tx1"/>
                </a:solidFill>
                <a:latin typeface="+mj-lt"/>
                <a:ea typeface="+mj-ea"/>
                <a:cs typeface="ＭＳ Ｐゴシック" charset="0"/>
              </a:defRPr>
            </a:lvl1pPr>
            <a:lvl2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2pPr>
            <a:lvl3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3pPr>
            <a:lvl4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4pPr>
            <a:lvl5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5pPr>
            <a:lvl6pPr marL="457200" algn="l" rtl="0" eaLnBrk="0" fontAlgn="base" hangingPunct="0">
              <a:spcBef>
                <a:spcPct val="0"/>
              </a:spcBef>
              <a:spcAft>
                <a:spcPct val="0"/>
              </a:spcAft>
              <a:defRPr sz="2400">
                <a:solidFill>
                  <a:schemeClr val="tx1"/>
                </a:solidFill>
                <a:latin typeface="Times" charset="0"/>
                <a:ea typeface="ＭＳ Ｐゴシック" charset="-128"/>
              </a:defRPr>
            </a:lvl6pPr>
            <a:lvl7pPr marL="914400" algn="l" rtl="0" eaLnBrk="0" fontAlgn="base" hangingPunct="0">
              <a:spcBef>
                <a:spcPct val="0"/>
              </a:spcBef>
              <a:spcAft>
                <a:spcPct val="0"/>
              </a:spcAft>
              <a:defRPr sz="2400">
                <a:solidFill>
                  <a:schemeClr val="tx1"/>
                </a:solidFill>
                <a:latin typeface="Times" charset="0"/>
                <a:ea typeface="ＭＳ Ｐゴシック" charset="-128"/>
              </a:defRPr>
            </a:lvl7pPr>
            <a:lvl8pPr marL="1371600" algn="l" rtl="0" eaLnBrk="0" fontAlgn="base" hangingPunct="0">
              <a:spcBef>
                <a:spcPct val="0"/>
              </a:spcBef>
              <a:spcAft>
                <a:spcPct val="0"/>
              </a:spcAft>
              <a:defRPr sz="2400">
                <a:solidFill>
                  <a:schemeClr val="tx1"/>
                </a:solidFill>
                <a:latin typeface="Times" charset="0"/>
                <a:ea typeface="ＭＳ Ｐゴシック" charset="-128"/>
              </a:defRPr>
            </a:lvl8pPr>
            <a:lvl9pPr marL="1828800" algn="l" rtl="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ja-JP" altLang="en-US" sz="3000" i="0" kern="0" dirty="0"/>
              <a:t>① </a:t>
            </a:r>
            <a:r>
              <a:rPr lang="ja-JP" altLang="en-US" sz="3000" i="0" kern="0" dirty="0">
                <a:latin typeface="+mj-ea"/>
              </a:rPr>
              <a:t>リカレントニューラルネットワーク</a:t>
            </a:r>
            <a:r>
              <a:rPr lang="ja-JP" altLang="en-US" sz="3000" i="0" kern="0" dirty="0"/>
              <a:t>を用いて対象を学習</a:t>
            </a:r>
          </a:p>
        </p:txBody>
      </p:sp>
    </p:spTree>
    <p:extLst>
      <p:ext uri="{BB962C8B-B14F-4D97-AF65-F5344CB8AC3E}">
        <p14:creationId xmlns:p14="http://schemas.microsoft.com/office/powerpoint/2010/main" val="3566485617"/>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正方形/長方形 44">
            <a:extLst>
              <a:ext uri="{FF2B5EF4-FFF2-40B4-BE49-F238E27FC236}">
                <a16:creationId xmlns:a16="http://schemas.microsoft.com/office/drawing/2014/main" id="{AE19F262-4FDA-4E01-A9DF-9D60FC0AA1FB}"/>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3179B296-DC80-48D0-80E6-44A64C014DEA}"/>
              </a:ext>
            </a:extLst>
          </p:cNvPr>
          <p:cNvSpPr>
            <a:spLocks noGrp="1"/>
          </p:cNvSpPr>
          <p:nvPr>
            <p:ph type="title"/>
          </p:nvPr>
        </p:nvSpPr>
        <p:spPr>
          <a:xfrm>
            <a:off x="628650" y="1587093"/>
            <a:ext cx="7886700" cy="547382"/>
          </a:xfrm>
        </p:spPr>
        <p:txBody>
          <a:bodyPr>
            <a:normAutofit/>
          </a:bodyPr>
          <a:lstStyle/>
          <a:p>
            <a:pPr algn="ctr"/>
            <a:r>
              <a:rPr lang="ja-JP" altLang="en-US" sz="3000" dirty="0"/>
              <a:t>時系列信号の学習</a:t>
            </a:r>
          </a:p>
        </p:txBody>
      </p:sp>
      <p:grpSp>
        <p:nvGrpSpPr>
          <p:cNvPr id="57" name="グループ化 56">
            <a:extLst>
              <a:ext uri="{FF2B5EF4-FFF2-40B4-BE49-F238E27FC236}">
                <a16:creationId xmlns:a16="http://schemas.microsoft.com/office/drawing/2014/main" id="{402DFA15-978C-40F6-B0A7-1236E93C2783}"/>
              </a:ext>
            </a:extLst>
          </p:cNvPr>
          <p:cNvGrpSpPr/>
          <p:nvPr/>
        </p:nvGrpSpPr>
        <p:grpSpPr>
          <a:xfrm>
            <a:off x="2020765" y="2367195"/>
            <a:ext cx="6022777" cy="2451788"/>
            <a:chOff x="190831" y="1672376"/>
            <a:chExt cx="7184484" cy="2764900"/>
          </a:xfrm>
        </p:grpSpPr>
        <p:grpSp>
          <p:nvGrpSpPr>
            <p:cNvPr id="18" name="グループ化 17">
              <a:extLst>
                <a:ext uri="{FF2B5EF4-FFF2-40B4-BE49-F238E27FC236}">
                  <a16:creationId xmlns:a16="http://schemas.microsoft.com/office/drawing/2014/main" id="{6D59C167-43BF-4BDF-9B86-014F0E737833}"/>
                </a:ext>
              </a:extLst>
            </p:cNvPr>
            <p:cNvGrpSpPr/>
            <p:nvPr/>
          </p:nvGrpSpPr>
          <p:grpSpPr>
            <a:xfrm>
              <a:off x="587229" y="2013359"/>
              <a:ext cx="6518245" cy="1661019"/>
              <a:chOff x="2172749" y="2080471"/>
              <a:chExt cx="6518245" cy="1661019"/>
            </a:xfrm>
          </p:grpSpPr>
          <p:cxnSp>
            <p:nvCxnSpPr>
              <p:cNvPr id="11" name="直線矢印コネクタ 10">
                <a:extLst>
                  <a:ext uri="{FF2B5EF4-FFF2-40B4-BE49-F238E27FC236}">
                    <a16:creationId xmlns:a16="http://schemas.microsoft.com/office/drawing/2014/main" id="{79FC4AD8-9B59-4873-B278-F130CD6D4B22}"/>
                  </a:ext>
                </a:extLst>
              </p:cNvPr>
              <p:cNvCxnSpPr>
                <a:cxnSpLocks/>
              </p:cNvCxnSpPr>
              <p:nvPr/>
            </p:nvCxnSpPr>
            <p:spPr>
              <a:xfrm flipV="1">
                <a:off x="2172749" y="2080471"/>
                <a:ext cx="0" cy="1661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2EE746AE-792E-41F2-9B98-3130C3F1E9FB}"/>
                  </a:ext>
                </a:extLst>
              </p:cNvPr>
              <p:cNvCxnSpPr>
                <a:cxnSpLocks/>
              </p:cNvCxnSpPr>
              <p:nvPr/>
            </p:nvCxnSpPr>
            <p:spPr>
              <a:xfrm>
                <a:off x="2172749" y="3741490"/>
                <a:ext cx="6518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フローチャート: 結合子 18">
              <a:extLst>
                <a:ext uri="{FF2B5EF4-FFF2-40B4-BE49-F238E27FC236}">
                  <a16:creationId xmlns:a16="http://schemas.microsoft.com/office/drawing/2014/main" id="{1F335FA5-7B49-4E10-B40E-C180927E16AB}"/>
                </a:ext>
              </a:extLst>
            </p:cNvPr>
            <p:cNvSpPr/>
            <p:nvPr/>
          </p:nvSpPr>
          <p:spPr>
            <a:xfrm>
              <a:off x="1181736" y="2276364"/>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dirty="0"/>
            </a:p>
          </p:txBody>
        </p:sp>
        <p:sp>
          <p:nvSpPr>
            <p:cNvPr id="20" name="フローチャート: 結合子 19">
              <a:extLst>
                <a:ext uri="{FF2B5EF4-FFF2-40B4-BE49-F238E27FC236}">
                  <a16:creationId xmlns:a16="http://schemas.microsoft.com/office/drawing/2014/main" id="{6D9FA227-B88F-42C0-9277-B9B959516F9B}"/>
                </a:ext>
              </a:extLst>
            </p:cNvPr>
            <p:cNvSpPr/>
            <p:nvPr/>
          </p:nvSpPr>
          <p:spPr>
            <a:xfrm rot="1573452">
              <a:off x="1655980" y="3152059"/>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1" name="フローチャート: 結合子 20">
              <a:extLst>
                <a:ext uri="{FF2B5EF4-FFF2-40B4-BE49-F238E27FC236}">
                  <a16:creationId xmlns:a16="http://schemas.microsoft.com/office/drawing/2014/main" id="{8D6AD871-9C11-405E-88EE-949BE59BE47F}"/>
                </a:ext>
              </a:extLst>
            </p:cNvPr>
            <p:cNvSpPr/>
            <p:nvPr/>
          </p:nvSpPr>
          <p:spPr>
            <a:xfrm>
              <a:off x="2292149" y="2438670"/>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2" name="フローチャート: 結合子 21">
              <a:extLst>
                <a:ext uri="{FF2B5EF4-FFF2-40B4-BE49-F238E27FC236}">
                  <a16:creationId xmlns:a16="http://schemas.microsoft.com/office/drawing/2014/main" id="{55666B23-FDEB-4818-93D4-DFD36F284B03}"/>
                </a:ext>
              </a:extLst>
            </p:cNvPr>
            <p:cNvSpPr/>
            <p:nvPr/>
          </p:nvSpPr>
          <p:spPr>
            <a:xfrm>
              <a:off x="2876027" y="2888910"/>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3" name="フローチャート: 結合子 22">
              <a:extLst>
                <a:ext uri="{FF2B5EF4-FFF2-40B4-BE49-F238E27FC236}">
                  <a16:creationId xmlns:a16="http://schemas.microsoft.com/office/drawing/2014/main" id="{3A9A8DDB-B18F-4D7A-9BDE-B1AB994CC444}"/>
                </a:ext>
              </a:extLst>
            </p:cNvPr>
            <p:cNvSpPr/>
            <p:nvPr/>
          </p:nvSpPr>
          <p:spPr>
            <a:xfrm>
              <a:off x="3591184" y="2091315"/>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4" name="フローチャート: 結合子 23">
              <a:extLst>
                <a:ext uri="{FF2B5EF4-FFF2-40B4-BE49-F238E27FC236}">
                  <a16:creationId xmlns:a16="http://schemas.microsoft.com/office/drawing/2014/main" id="{A8DD708E-8664-4104-8FD6-C92595F351FD}"/>
                </a:ext>
              </a:extLst>
            </p:cNvPr>
            <p:cNvSpPr/>
            <p:nvPr/>
          </p:nvSpPr>
          <p:spPr>
            <a:xfrm>
              <a:off x="4364373" y="2684491"/>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5" name="フローチャート: 結合子 24">
              <a:extLst>
                <a:ext uri="{FF2B5EF4-FFF2-40B4-BE49-F238E27FC236}">
                  <a16:creationId xmlns:a16="http://schemas.microsoft.com/office/drawing/2014/main" id="{5C96B6EF-BFC8-41A0-AA0E-0113B5905A2A}"/>
                </a:ext>
              </a:extLst>
            </p:cNvPr>
            <p:cNvSpPr/>
            <p:nvPr/>
          </p:nvSpPr>
          <p:spPr>
            <a:xfrm>
              <a:off x="5468072" y="2057005"/>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cxnSp>
          <p:nvCxnSpPr>
            <p:cNvPr id="33" name="直線コネクタ 32">
              <a:extLst>
                <a:ext uri="{FF2B5EF4-FFF2-40B4-BE49-F238E27FC236}">
                  <a16:creationId xmlns:a16="http://schemas.microsoft.com/office/drawing/2014/main" id="{D8FEFCC9-2A17-44DD-9C91-4995083897E3}"/>
                </a:ext>
              </a:extLst>
            </p:cNvPr>
            <p:cNvCxnSpPr>
              <a:cxnSpLocks/>
              <a:stCxn id="19" idx="5"/>
              <a:endCxn id="20" idx="1"/>
            </p:cNvCxnSpPr>
            <p:nvPr/>
          </p:nvCxnSpPr>
          <p:spPr>
            <a:xfrm>
              <a:off x="1328521" y="2412402"/>
              <a:ext cx="383801" cy="7419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D8E2859-8636-4155-BE78-F59B15753066}"/>
                </a:ext>
              </a:extLst>
            </p:cNvPr>
            <p:cNvCxnSpPr>
              <a:stCxn id="20" idx="7"/>
              <a:endCxn id="21" idx="3"/>
            </p:cNvCxnSpPr>
            <p:nvPr/>
          </p:nvCxnSpPr>
          <p:spPr>
            <a:xfrm flipV="1">
              <a:off x="1821407" y="2574708"/>
              <a:ext cx="495926" cy="6333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48A4C7AE-3D6B-4630-B58A-CB26E1EB915A}"/>
                </a:ext>
              </a:extLst>
            </p:cNvPr>
            <p:cNvCxnSpPr>
              <a:stCxn id="21" idx="5"/>
              <a:endCxn id="22" idx="1"/>
            </p:cNvCxnSpPr>
            <p:nvPr/>
          </p:nvCxnSpPr>
          <p:spPr>
            <a:xfrm>
              <a:off x="2438934" y="2574708"/>
              <a:ext cx="462277" cy="337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46165EA-9F4F-4744-A7C8-4C2DFE4F647E}"/>
                </a:ext>
              </a:extLst>
            </p:cNvPr>
            <p:cNvCxnSpPr>
              <a:stCxn id="22" idx="7"/>
              <a:endCxn id="23" idx="3"/>
            </p:cNvCxnSpPr>
            <p:nvPr/>
          </p:nvCxnSpPr>
          <p:spPr>
            <a:xfrm flipV="1">
              <a:off x="3022812" y="2227353"/>
              <a:ext cx="593556" cy="6848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65B8002A-E8BC-4DF3-ABED-D86073D607B0}"/>
                </a:ext>
              </a:extLst>
            </p:cNvPr>
            <p:cNvCxnSpPr>
              <a:stCxn id="23" idx="5"/>
              <a:endCxn id="24" idx="1"/>
            </p:cNvCxnSpPr>
            <p:nvPr/>
          </p:nvCxnSpPr>
          <p:spPr>
            <a:xfrm>
              <a:off x="3737969" y="2227353"/>
              <a:ext cx="651588" cy="480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97097AC-2970-499D-B94F-F907E7346F0A}"/>
                </a:ext>
              </a:extLst>
            </p:cNvPr>
            <p:cNvCxnSpPr>
              <a:cxnSpLocks/>
              <a:stCxn id="24" idx="7"/>
              <a:endCxn id="25" idx="3"/>
            </p:cNvCxnSpPr>
            <p:nvPr/>
          </p:nvCxnSpPr>
          <p:spPr>
            <a:xfrm flipV="1">
              <a:off x="4511158" y="2193043"/>
              <a:ext cx="982098" cy="5147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144363E-4FC0-4F1C-8C57-73EC50F38FF0}"/>
                </a:ext>
              </a:extLst>
            </p:cNvPr>
            <p:cNvSpPr txBox="1"/>
            <p:nvPr/>
          </p:nvSpPr>
          <p:spPr>
            <a:xfrm>
              <a:off x="190831" y="1672376"/>
              <a:ext cx="396392" cy="655788"/>
            </a:xfrm>
            <a:prstGeom prst="rect">
              <a:avLst/>
            </a:prstGeom>
            <a:noFill/>
          </p:spPr>
          <p:txBody>
            <a:bodyPr wrap="square" rtlCol="0">
              <a:spAutoFit/>
            </a:bodyPr>
            <a:lstStyle/>
            <a:p>
              <a:pPr algn="ctr"/>
              <a:r>
                <a:rPr lang="en-US" altLang="ja-JP" sz="2400" b="1" i="0" dirty="0"/>
                <a:t>x</a:t>
              </a:r>
              <a:endParaRPr lang="ja-JP" altLang="en-US" sz="2400" b="1" i="0" dirty="0"/>
            </a:p>
          </p:txBody>
        </p:sp>
        <p:sp>
          <p:nvSpPr>
            <p:cNvPr id="56" name="テキスト ボックス 55">
              <a:extLst>
                <a:ext uri="{FF2B5EF4-FFF2-40B4-BE49-F238E27FC236}">
                  <a16:creationId xmlns:a16="http://schemas.microsoft.com/office/drawing/2014/main" id="{3AA47478-B307-4C16-866D-345582337BB7}"/>
                </a:ext>
              </a:extLst>
            </p:cNvPr>
            <p:cNvSpPr txBox="1"/>
            <p:nvPr/>
          </p:nvSpPr>
          <p:spPr>
            <a:xfrm>
              <a:off x="6978923" y="3781488"/>
              <a:ext cx="396392" cy="655788"/>
            </a:xfrm>
            <a:prstGeom prst="rect">
              <a:avLst/>
            </a:prstGeom>
            <a:noFill/>
          </p:spPr>
          <p:txBody>
            <a:bodyPr wrap="square" rtlCol="0">
              <a:spAutoFit/>
            </a:bodyPr>
            <a:lstStyle/>
            <a:p>
              <a:pPr algn="ctr"/>
              <a:r>
                <a:rPr lang="en-US" altLang="ja-JP" sz="2400" b="1" i="0" dirty="0"/>
                <a:t>t</a:t>
              </a:r>
              <a:endParaRPr lang="ja-JP" altLang="en-US" sz="2400" b="1" i="0" dirty="0"/>
            </a:p>
          </p:txBody>
        </p:sp>
      </p:grpSp>
      <p:cxnSp>
        <p:nvCxnSpPr>
          <p:cNvPr id="65" name="コネクタ: 曲線 64">
            <a:extLst>
              <a:ext uri="{FF2B5EF4-FFF2-40B4-BE49-F238E27FC236}">
                <a16:creationId xmlns:a16="http://schemas.microsoft.com/office/drawing/2014/main" id="{3FAD696D-DD7E-4F17-97B2-117C99980E57}"/>
              </a:ext>
            </a:extLst>
          </p:cNvPr>
          <p:cNvCxnSpPr>
            <a:cxnSpLocks/>
            <a:stCxn id="21" idx="6"/>
            <a:endCxn id="73" idx="0"/>
          </p:cNvCxnSpPr>
          <p:nvPr/>
        </p:nvCxnSpPr>
        <p:spPr>
          <a:xfrm>
            <a:off x="3926469" y="3117375"/>
            <a:ext cx="3557801" cy="2166752"/>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コネクタ: 曲線 69">
            <a:extLst>
              <a:ext uri="{FF2B5EF4-FFF2-40B4-BE49-F238E27FC236}">
                <a16:creationId xmlns:a16="http://schemas.microsoft.com/office/drawing/2014/main" id="{C0D71FA4-4D6F-46FF-9596-66DEB780C8D2}"/>
              </a:ext>
            </a:extLst>
          </p:cNvPr>
          <p:cNvCxnSpPr>
            <a:cxnSpLocks/>
            <a:stCxn id="20" idx="2"/>
            <a:endCxn id="59" idx="0"/>
          </p:cNvCxnSpPr>
          <p:nvPr/>
        </p:nvCxnSpPr>
        <p:spPr>
          <a:xfrm rot="10800000" flipV="1">
            <a:off x="1495321" y="3718123"/>
            <a:ext cx="1761102" cy="1566003"/>
          </a:xfrm>
          <a:prstGeom prst="curved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93" name="グループ化 92">
            <a:extLst>
              <a:ext uri="{FF2B5EF4-FFF2-40B4-BE49-F238E27FC236}">
                <a16:creationId xmlns:a16="http://schemas.microsoft.com/office/drawing/2014/main" id="{3AFD8296-C90E-412F-B103-FC4B1A087D96}"/>
              </a:ext>
            </a:extLst>
          </p:cNvPr>
          <p:cNvGrpSpPr/>
          <p:nvPr/>
        </p:nvGrpSpPr>
        <p:grpSpPr>
          <a:xfrm>
            <a:off x="1133544" y="4812831"/>
            <a:ext cx="6987277" cy="1326986"/>
            <a:chOff x="666270" y="4207675"/>
            <a:chExt cx="9316369" cy="1769314"/>
          </a:xfrm>
        </p:grpSpPr>
        <p:sp>
          <p:nvSpPr>
            <p:cNvPr id="59" name="テキスト ボックス 58">
              <a:extLst>
                <a:ext uri="{FF2B5EF4-FFF2-40B4-BE49-F238E27FC236}">
                  <a16:creationId xmlns:a16="http://schemas.microsoft.com/office/drawing/2014/main" id="{0389FBDA-0F44-44DE-BC31-4A3013720A0F}"/>
                </a:ext>
              </a:extLst>
            </p:cNvPr>
            <p:cNvSpPr txBox="1"/>
            <p:nvPr/>
          </p:nvSpPr>
          <p:spPr>
            <a:xfrm>
              <a:off x="666271" y="4836070"/>
              <a:ext cx="964735" cy="553997"/>
            </a:xfrm>
            <a:prstGeom prst="rect">
              <a:avLst/>
            </a:prstGeom>
            <a:noFill/>
          </p:spPr>
          <p:txBody>
            <a:bodyPr wrap="square" rtlCol="0">
              <a:spAutoFit/>
            </a:bodyPr>
            <a:lstStyle/>
            <a:p>
              <a:pPr algn="ctr"/>
              <a:r>
                <a:rPr lang="en-US" altLang="ja-JP" sz="2100" b="1" i="0" dirty="0"/>
                <a:t>x(t)</a:t>
              </a:r>
              <a:endParaRPr lang="ja-JP" altLang="en-US" sz="2100" b="1" i="0" dirty="0"/>
            </a:p>
          </p:txBody>
        </p:sp>
        <p:sp>
          <p:nvSpPr>
            <p:cNvPr id="60" name="テキスト ボックス 59">
              <a:extLst>
                <a:ext uri="{FF2B5EF4-FFF2-40B4-BE49-F238E27FC236}">
                  <a16:creationId xmlns:a16="http://schemas.microsoft.com/office/drawing/2014/main" id="{080BCD95-A51D-4A21-B45C-64697726E69C}"/>
                </a:ext>
              </a:extLst>
            </p:cNvPr>
            <p:cNvSpPr txBox="1"/>
            <p:nvPr/>
          </p:nvSpPr>
          <p:spPr>
            <a:xfrm>
              <a:off x="4820129" y="4836070"/>
              <a:ext cx="1341905" cy="553997"/>
            </a:xfrm>
            <a:prstGeom prst="rect">
              <a:avLst/>
            </a:prstGeom>
            <a:noFill/>
          </p:spPr>
          <p:txBody>
            <a:bodyPr wrap="square" rtlCol="0">
              <a:spAutoFit/>
            </a:bodyPr>
            <a:lstStyle/>
            <a:p>
              <a:pPr algn="ctr"/>
              <a:r>
                <a:rPr lang="en-US" altLang="ja-JP" sz="2100" b="1" i="0" dirty="0"/>
                <a:t>y(t+1)</a:t>
              </a:r>
              <a:endParaRPr lang="ja-JP" altLang="en-US" sz="2100" b="1" i="0" dirty="0"/>
            </a:p>
          </p:txBody>
        </p:sp>
        <p:sp>
          <p:nvSpPr>
            <p:cNvPr id="61" name="正方形/長方形 60">
              <a:extLst>
                <a:ext uri="{FF2B5EF4-FFF2-40B4-BE49-F238E27FC236}">
                  <a16:creationId xmlns:a16="http://schemas.microsoft.com/office/drawing/2014/main" id="{B50FB00C-FDCC-42DC-9B75-C15145C54C87}"/>
                </a:ext>
              </a:extLst>
            </p:cNvPr>
            <p:cNvSpPr/>
            <p:nvPr/>
          </p:nvSpPr>
          <p:spPr>
            <a:xfrm>
              <a:off x="2490543" y="4741156"/>
              <a:ext cx="1476462" cy="71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sz="1350"/>
            </a:p>
          </p:txBody>
        </p:sp>
        <p:cxnSp>
          <p:nvCxnSpPr>
            <p:cNvPr id="63" name="直線矢印コネクタ 62">
              <a:extLst>
                <a:ext uri="{FF2B5EF4-FFF2-40B4-BE49-F238E27FC236}">
                  <a16:creationId xmlns:a16="http://schemas.microsoft.com/office/drawing/2014/main" id="{F225C09E-3206-49D9-8D1B-7587955EF9C9}"/>
                </a:ext>
              </a:extLst>
            </p:cNvPr>
            <p:cNvCxnSpPr>
              <a:cxnSpLocks/>
              <a:stCxn id="59" idx="3"/>
              <a:endCxn id="61" idx="1"/>
            </p:cNvCxnSpPr>
            <p:nvPr/>
          </p:nvCxnSpPr>
          <p:spPr>
            <a:xfrm flipV="1">
              <a:off x="1631006" y="5097682"/>
              <a:ext cx="859537" cy="153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45414373-489C-4DD7-9476-6DE02C80468B}"/>
                </a:ext>
              </a:extLst>
            </p:cNvPr>
            <p:cNvCxnSpPr>
              <a:cxnSpLocks/>
              <a:stCxn id="61" idx="3"/>
              <a:endCxn id="60" idx="1"/>
            </p:cNvCxnSpPr>
            <p:nvPr/>
          </p:nvCxnSpPr>
          <p:spPr>
            <a:xfrm>
              <a:off x="3967006" y="5097682"/>
              <a:ext cx="853123" cy="153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D33A7D7E-CEC3-4D81-B4B6-9B0196F3D571}"/>
                </a:ext>
              </a:extLst>
            </p:cNvPr>
            <p:cNvSpPr txBox="1"/>
            <p:nvPr/>
          </p:nvSpPr>
          <p:spPr>
            <a:xfrm>
              <a:off x="2611017" y="4207675"/>
              <a:ext cx="1228211" cy="533480"/>
            </a:xfrm>
            <a:prstGeom prst="rect">
              <a:avLst/>
            </a:prstGeom>
            <a:noFill/>
          </p:spPr>
          <p:txBody>
            <a:bodyPr wrap="square" rtlCol="0">
              <a:spAutoFit/>
            </a:bodyPr>
            <a:lstStyle/>
            <a:p>
              <a:pPr algn="ctr"/>
              <a:r>
                <a:rPr lang="en-US" altLang="ja-JP" sz="2000" i="0" dirty="0"/>
                <a:t>RNN</a:t>
              </a:r>
              <a:endParaRPr lang="ja-JP" altLang="en-US" sz="2000" i="0" dirty="0"/>
            </a:p>
          </p:txBody>
        </p:sp>
        <p:sp>
          <p:nvSpPr>
            <p:cNvPr id="73" name="テキスト ボックス 72">
              <a:extLst>
                <a:ext uri="{FF2B5EF4-FFF2-40B4-BE49-F238E27FC236}">
                  <a16:creationId xmlns:a16="http://schemas.microsoft.com/office/drawing/2014/main" id="{7A1C8770-9FEA-4823-B852-62CBDC61FA24}"/>
                </a:ext>
              </a:extLst>
            </p:cNvPr>
            <p:cNvSpPr txBox="1"/>
            <p:nvPr/>
          </p:nvSpPr>
          <p:spPr>
            <a:xfrm>
              <a:off x="8464491" y="4836070"/>
              <a:ext cx="1338827" cy="553997"/>
            </a:xfrm>
            <a:prstGeom prst="rect">
              <a:avLst/>
            </a:prstGeom>
            <a:noFill/>
          </p:spPr>
          <p:txBody>
            <a:bodyPr wrap="square" rtlCol="0">
              <a:spAutoFit/>
            </a:bodyPr>
            <a:lstStyle/>
            <a:p>
              <a:pPr algn="ctr"/>
              <a:r>
                <a:rPr lang="en-US" altLang="ja-JP" sz="2100" b="1" i="0" dirty="0"/>
                <a:t>x(t+1)</a:t>
              </a:r>
              <a:endParaRPr lang="ja-JP" altLang="en-US" sz="2100" b="1" i="0" dirty="0"/>
            </a:p>
          </p:txBody>
        </p:sp>
        <p:cxnSp>
          <p:nvCxnSpPr>
            <p:cNvPr id="77" name="直線矢印コネクタ 76">
              <a:extLst>
                <a:ext uri="{FF2B5EF4-FFF2-40B4-BE49-F238E27FC236}">
                  <a16:creationId xmlns:a16="http://schemas.microsoft.com/office/drawing/2014/main" id="{7131C41F-5CCB-4606-867E-E72104068F29}"/>
                </a:ext>
              </a:extLst>
            </p:cNvPr>
            <p:cNvCxnSpPr>
              <a:cxnSpLocks/>
              <a:stCxn id="60" idx="3"/>
              <a:endCxn id="73" idx="1"/>
            </p:cNvCxnSpPr>
            <p:nvPr/>
          </p:nvCxnSpPr>
          <p:spPr>
            <a:xfrm>
              <a:off x="6162034" y="5113068"/>
              <a:ext cx="2302457" cy="0"/>
            </a:xfrm>
            <a:prstGeom prst="straightConnector1">
              <a:avLst/>
            </a:prstGeom>
            <a:ln w="57150" cap="flat" cmpd="sng" algn="ctr">
              <a:solidFill>
                <a:schemeClr val="accent1">
                  <a:lumMod val="75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8" name="テキスト ボックス 77">
              <a:extLst>
                <a:ext uri="{FF2B5EF4-FFF2-40B4-BE49-F238E27FC236}">
                  <a16:creationId xmlns:a16="http://schemas.microsoft.com/office/drawing/2014/main" id="{00542E85-22A2-4955-B0E2-65CB95FC7227}"/>
                </a:ext>
              </a:extLst>
            </p:cNvPr>
            <p:cNvSpPr txBox="1"/>
            <p:nvPr/>
          </p:nvSpPr>
          <p:spPr>
            <a:xfrm>
              <a:off x="6879876" y="4501364"/>
              <a:ext cx="964035" cy="553997"/>
            </a:xfrm>
            <a:prstGeom prst="rect">
              <a:avLst/>
            </a:prstGeom>
            <a:noFill/>
          </p:spPr>
          <p:txBody>
            <a:bodyPr wrap="square" rtlCol="0">
              <a:spAutoFit/>
            </a:bodyPr>
            <a:lstStyle/>
            <a:p>
              <a:pPr algn="ctr"/>
              <a:r>
                <a:rPr lang="ja-JP" altLang="en-US" sz="2100" b="1" i="0" dirty="0">
                  <a:solidFill>
                    <a:schemeClr val="accent1">
                      <a:lumMod val="75000"/>
                    </a:schemeClr>
                  </a:solidFill>
                </a:rPr>
                <a:t>誤差</a:t>
              </a:r>
            </a:p>
          </p:txBody>
        </p:sp>
        <p:sp>
          <p:nvSpPr>
            <p:cNvPr id="88" name="テキスト ボックス 87">
              <a:extLst>
                <a:ext uri="{FF2B5EF4-FFF2-40B4-BE49-F238E27FC236}">
                  <a16:creationId xmlns:a16="http://schemas.microsoft.com/office/drawing/2014/main" id="{490608F0-26B3-4BC2-82F1-B01DA5E7F512}"/>
                </a:ext>
              </a:extLst>
            </p:cNvPr>
            <p:cNvSpPr txBox="1"/>
            <p:nvPr/>
          </p:nvSpPr>
          <p:spPr>
            <a:xfrm>
              <a:off x="666270" y="5484546"/>
              <a:ext cx="964735" cy="492443"/>
            </a:xfrm>
            <a:prstGeom prst="rect">
              <a:avLst/>
            </a:prstGeom>
            <a:noFill/>
          </p:spPr>
          <p:txBody>
            <a:bodyPr wrap="square" rtlCol="0">
              <a:spAutoFit/>
            </a:bodyPr>
            <a:lstStyle/>
            <a:p>
              <a:pPr algn="ctr"/>
              <a:r>
                <a:rPr lang="ja-JP" altLang="en-US" sz="1800" b="1" i="0" dirty="0">
                  <a:solidFill>
                    <a:srgbClr val="118CCF"/>
                  </a:solidFill>
                </a:rPr>
                <a:t>入力</a:t>
              </a:r>
            </a:p>
          </p:txBody>
        </p:sp>
        <p:sp>
          <p:nvSpPr>
            <p:cNvPr id="89" name="テキスト ボックス 88">
              <a:extLst>
                <a:ext uri="{FF2B5EF4-FFF2-40B4-BE49-F238E27FC236}">
                  <a16:creationId xmlns:a16="http://schemas.microsoft.com/office/drawing/2014/main" id="{34B2FD5F-E70D-48AB-BFAA-A1333C6CAD68}"/>
                </a:ext>
              </a:extLst>
            </p:cNvPr>
            <p:cNvSpPr txBox="1"/>
            <p:nvPr/>
          </p:nvSpPr>
          <p:spPr>
            <a:xfrm>
              <a:off x="5000665" y="5484546"/>
              <a:ext cx="964735" cy="492443"/>
            </a:xfrm>
            <a:prstGeom prst="rect">
              <a:avLst/>
            </a:prstGeom>
            <a:noFill/>
          </p:spPr>
          <p:txBody>
            <a:bodyPr wrap="square" rtlCol="0">
              <a:spAutoFit/>
            </a:bodyPr>
            <a:lstStyle/>
            <a:p>
              <a:pPr algn="ctr"/>
              <a:r>
                <a:rPr lang="ja-JP" altLang="en-US" sz="1800" b="1" i="0" dirty="0">
                  <a:solidFill>
                    <a:srgbClr val="FF0000"/>
                  </a:solidFill>
                </a:rPr>
                <a:t>出力</a:t>
              </a:r>
            </a:p>
          </p:txBody>
        </p:sp>
        <p:sp>
          <p:nvSpPr>
            <p:cNvPr id="92" name="正方形/長方形 91">
              <a:extLst>
                <a:ext uri="{FF2B5EF4-FFF2-40B4-BE49-F238E27FC236}">
                  <a16:creationId xmlns:a16="http://schemas.microsoft.com/office/drawing/2014/main" id="{FD8F324A-12F1-45B2-9B5A-A3C9FD7B22D9}"/>
                </a:ext>
              </a:extLst>
            </p:cNvPr>
            <p:cNvSpPr/>
            <p:nvPr/>
          </p:nvSpPr>
          <p:spPr>
            <a:xfrm>
              <a:off x="8285166" y="5484546"/>
              <a:ext cx="1697473" cy="492443"/>
            </a:xfrm>
            <a:prstGeom prst="rect">
              <a:avLst/>
            </a:prstGeom>
          </p:spPr>
          <p:txBody>
            <a:bodyPr wrap="none">
              <a:spAutoFit/>
            </a:bodyPr>
            <a:lstStyle/>
            <a:p>
              <a:pPr algn="ctr"/>
              <a:r>
                <a:rPr lang="ja-JP" altLang="en-US" sz="1800" b="1" i="0" dirty="0">
                  <a:solidFill>
                    <a:srgbClr val="FF0000"/>
                  </a:solidFill>
                </a:rPr>
                <a:t>教師データ</a:t>
              </a:r>
            </a:p>
          </p:txBody>
        </p:sp>
      </p:grpSp>
      <p:sp>
        <p:nvSpPr>
          <p:cNvPr id="94" name="テキスト ボックス 93">
            <a:extLst>
              <a:ext uri="{FF2B5EF4-FFF2-40B4-BE49-F238E27FC236}">
                <a16:creationId xmlns:a16="http://schemas.microsoft.com/office/drawing/2014/main" id="{10A18487-2DF7-45E1-B91F-CA795A61C79B}"/>
              </a:ext>
            </a:extLst>
          </p:cNvPr>
          <p:cNvSpPr txBox="1"/>
          <p:nvPr/>
        </p:nvSpPr>
        <p:spPr>
          <a:xfrm>
            <a:off x="275083" y="2498637"/>
            <a:ext cx="1512882" cy="646331"/>
          </a:xfrm>
          <a:prstGeom prst="rect">
            <a:avLst/>
          </a:prstGeom>
          <a:noFill/>
        </p:spPr>
        <p:txBody>
          <a:bodyPr wrap="square" rtlCol="0">
            <a:spAutoFit/>
          </a:bodyPr>
          <a:lstStyle/>
          <a:p>
            <a:r>
              <a:rPr lang="en-US" altLang="ja-JP" sz="1800" b="1" i="0" dirty="0"/>
              <a:t>t=1</a:t>
            </a:r>
            <a:r>
              <a:rPr lang="ja-JP" altLang="en-US" sz="1800" b="1" i="0" dirty="0"/>
              <a:t> ～ </a:t>
            </a:r>
            <a:r>
              <a:rPr lang="en-US" altLang="ja-JP" sz="1800" b="1" i="0" dirty="0"/>
              <a:t>t=500</a:t>
            </a:r>
          </a:p>
          <a:p>
            <a:r>
              <a:rPr lang="ja-JP" altLang="en-US" sz="1800" b="1" i="0" dirty="0" err="1"/>
              <a:t>まで</a:t>
            </a:r>
            <a:r>
              <a:rPr lang="ja-JP" altLang="en-US" sz="1800" b="1" i="0" dirty="0"/>
              <a:t>繰り返す</a:t>
            </a:r>
          </a:p>
        </p:txBody>
      </p:sp>
      <p:grpSp>
        <p:nvGrpSpPr>
          <p:cNvPr id="39" name="グループ化 38">
            <a:extLst>
              <a:ext uri="{FF2B5EF4-FFF2-40B4-BE49-F238E27FC236}">
                <a16:creationId xmlns:a16="http://schemas.microsoft.com/office/drawing/2014/main" id="{5EE772ED-F957-4912-89F9-483C57544C68}"/>
              </a:ext>
            </a:extLst>
          </p:cNvPr>
          <p:cNvGrpSpPr/>
          <p:nvPr/>
        </p:nvGrpSpPr>
        <p:grpSpPr>
          <a:xfrm>
            <a:off x="2995606" y="4216365"/>
            <a:ext cx="703445" cy="556975"/>
            <a:chOff x="10657673" y="1746124"/>
            <a:chExt cx="937926" cy="742633"/>
          </a:xfrm>
        </p:grpSpPr>
        <p:sp>
          <p:nvSpPr>
            <p:cNvPr id="37" name="矢印: 上 36">
              <a:extLst>
                <a:ext uri="{FF2B5EF4-FFF2-40B4-BE49-F238E27FC236}">
                  <a16:creationId xmlns:a16="http://schemas.microsoft.com/office/drawing/2014/main" id="{51E8C703-1D2E-4B0B-9203-7E3CD51E82D4}"/>
                </a:ext>
              </a:extLst>
            </p:cNvPr>
            <p:cNvSpPr/>
            <p:nvPr/>
          </p:nvSpPr>
          <p:spPr>
            <a:xfrm>
              <a:off x="11031622" y="1746124"/>
              <a:ext cx="167425" cy="28183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8" name="テキスト ボックス 37">
              <a:extLst>
                <a:ext uri="{FF2B5EF4-FFF2-40B4-BE49-F238E27FC236}">
                  <a16:creationId xmlns:a16="http://schemas.microsoft.com/office/drawing/2014/main" id="{CCE11CDE-92DE-495B-9B16-FFAC0F42546A}"/>
                </a:ext>
              </a:extLst>
            </p:cNvPr>
            <p:cNvSpPr txBox="1"/>
            <p:nvPr/>
          </p:nvSpPr>
          <p:spPr>
            <a:xfrm>
              <a:off x="10657673" y="1955277"/>
              <a:ext cx="937926" cy="533480"/>
            </a:xfrm>
            <a:prstGeom prst="rect">
              <a:avLst/>
            </a:prstGeom>
            <a:noFill/>
          </p:spPr>
          <p:txBody>
            <a:bodyPr wrap="square" rtlCol="0">
              <a:spAutoFit/>
            </a:bodyPr>
            <a:lstStyle/>
            <a:p>
              <a:pPr algn="ctr"/>
              <a:r>
                <a:rPr lang="en-US" altLang="ja-JP" sz="2000" i="0" dirty="0"/>
                <a:t>now</a:t>
              </a:r>
              <a:endParaRPr lang="ja-JP" altLang="en-US" sz="2000" i="0" dirty="0"/>
            </a:p>
          </p:txBody>
        </p:sp>
      </p:grpSp>
      <p:sp>
        <p:nvSpPr>
          <p:cNvPr id="43" name="タイトル 1">
            <a:extLst>
              <a:ext uri="{FF2B5EF4-FFF2-40B4-BE49-F238E27FC236}">
                <a16:creationId xmlns:a16="http://schemas.microsoft.com/office/drawing/2014/main" id="{440E5016-B5AA-44DA-AFC8-A20B5267F496}"/>
              </a:ext>
            </a:extLst>
          </p:cNvPr>
          <p:cNvSpPr txBox="1">
            <a:spLocks/>
          </p:cNvSpPr>
          <p:nvPr/>
        </p:nvSpPr>
        <p:spPr bwMode="auto">
          <a:xfrm>
            <a:off x="0" y="-1"/>
            <a:ext cx="9144000" cy="11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kumimoji="1" sz="2400">
                <a:solidFill>
                  <a:schemeClr val="tx1"/>
                </a:solidFill>
                <a:latin typeface="+mj-lt"/>
                <a:ea typeface="+mj-ea"/>
                <a:cs typeface="ＭＳ Ｐゴシック" charset="0"/>
              </a:defRPr>
            </a:lvl1pPr>
            <a:lvl2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2pPr>
            <a:lvl3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3pPr>
            <a:lvl4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4pPr>
            <a:lvl5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5pPr>
            <a:lvl6pPr marL="457200" algn="l" rtl="0" eaLnBrk="0" fontAlgn="base" hangingPunct="0">
              <a:spcBef>
                <a:spcPct val="0"/>
              </a:spcBef>
              <a:spcAft>
                <a:spcPct val="0"/>
              </a:spcAft>
              <a:defRPr sz="2400">
                <a:solidFill>
                  <a:schemeClr val="tx1"/>
                </a:solidFill>
                <a:latin typeface="Times" charset="0"/>
                <a:ea typeface="ＭＳ Ｐゴシック" charset="-128"/>
              </a:defRPr>
            </a:lvl6pPr>
            <a:lvl7pPr marL="914400" algn="l" rtl="0" eaLnBrk="0" fontAlgn="base" hangingPunct="0">
              <a:spcBef>
                <a:spcPct val="0"/>
              </a:spcBef>
              <a:spcAft>
                <a:spcPct val="0"/>
              </a:spcAft>
              <a:defRPr sz="2400">
                <a:solidFill>
                  <a:schemeClr val="tx1"/>
                </a:solidFill>
                <a:latin typeface="Times" charset="0"/>
                <a:ea typeface="ＭＳ Ｐゴシック" charset="-128"/>
              </a:defRPr>
            </a:lvl7pPr>
            <a:lvl8pPr marL="1371600" algn="l" rtl="0" eaLnBrk="0" fontAlgn="base" hangingPunct="0">
              <a:spcBef>
                <a:spcPct val="0"/>
              </a:spcBef>
              <a:spcAft>
                <a:spcPct val="0"/>
              </a:spcAft>
              <a:defRPr sz="2400">
                <a:solidFill>
                  <a:schemeClr val="tx1"/>
                </a:solidFill>
                <a:latin typeface="Times" charset="0"/>
                <a:ea typeface="ＭＳ Ｐゴシック" charset="-128"/>
              </a:defRPr>
            </a:lvl8pPr>
            <a:lvl9pPr marL="1828800" algn="l" rtl="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ja-JP" altLang="en-US" sz="3000" i="0" kern="0" dirty="0"/>
              <a:t>① </a:t>
            </a:r>
            <a:r>
              <a:rPr lang="ja-JP" altLang="en-US" sz="3000" i="0" kern="0" dirty="0">
                <a:latin typeface="+mj-ea"/>
              </a:rPr>
              <a:t>リカレントニューラルネットワーク</a:t>
            </a:r>
            <a:r>
              <a:rPr lang="ja-JP" altLang="en-US" sz="3000" i="0" kern="0" dirty="0"/>
              <a:t>を用いて対象を学習</a:t>
            </a:r>
          </a:p>
        </p:txBody>
      </p:sp>
    </p:spTree>
    <p:extLst>
      <p:ext uri="{BB962C8B-B14F-4D97-AF65-F5344CB8AC3E}">
        <p14:creationId xmlns:p14="http://schemas.microsoft.com/office/powerpoint/2010/main" val="3249406959"/>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正方形/長方形 44">
            <a:extLst>
              <a:ext uri="{FF2B5EF4-FFF2-40B4-BE49-F238E27FC236}">
                <a16:creationId xmlns:a16="http://schemas.microsoft.com/office/drawing/2014/main" id="{AE19F262-4FDA-4E01-A9DF-9D60FC0AA1FB}"/>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3179B296-DC80-48D0-80E6-44A64C014DEA}"/>
              </a:ext>
            </a:extLst>
          </p:cNvPr>
          <p:cNvSpPr>
            <a:spLocks noGrp="1"/>
          </p:cNvSpPr>
          <p:nvPr>
            <p:ph type="title"/>
          </p:nvPr>
        </p:nvSpPr>
        <p:spPr>
          <a:xfrm>
            <a:off x="628650" y="1587093"/>
            <a:ext cx="7886700" cy="547382"/>
          </a:xfrm>
        </p:spPr>
        <p:txBody>
          <a:bodyPr>
            <a:normAutofit/>
          </a:bodyPr>
          <a:lstStyle/>
          <a:p>
            <a:pPr algn="ctr"/>
            <a:r>
              <a:rPr lang="ja-JP" altLang="en-US" sz="3000" dirty="0"/>
              <a:t>時系列信号の学習</a:t>
            </a:r>
          </a:p>
        </p:txBody>
      </p:sp>
      <p:grpSp>
        <p:nvGrpSpPr>
          <p:cNvPr id="57" name="グループ化 56">
            <a:extLst>
              <a:ext uri="{FF2B5EF4-FFF2-40B4-BE49-F238E27FC236}">
                <a16:creationId xmlns:a16="http://schemas.microsoft.com/office/drawing/2014/main" id="{402DFA15-978C-40F6-B0A7-1236E93C2783}"/>
              </a:ext>
            </a:extLst>
          </p:cNvPr>
          <p:cNvGrpSpPr/>
          <p:nvPr/>
        </p:nvGrpSpPr>
        <p:grpSpPr>
          <a:xfrm>
            <a:off x="2020765" y="2367195"/>
            <a:ext cx="6022777" cy="2451788"/>
            <a:chOff x="190831" y="1672376"/>
            <a:chExt cx="7184484" cy="2764900"/>
          </a:xfrm>
        </p:grpSpPr>
        <p:grpSp>
          <p:nvGrpSpPr>
            <p:cNvPr id="18" name="グループ化 17">
              <a:extLst>
                <a:ext uri="{FF2B5EF4-FFF2-40B4-BE49-F238E27FC236}">
                  <a16:creationId xmlns:a16="http://schemas.microsoft.com/office/drawing/2014/main" id="{6D59C167-43BF-4BDF-9B86-014F0E737833}"/>
                </a:ext>
              </a:extLst>
            </p:cNvPr>
            <p:cNvGrpSpPr/>
            <p:nvPr/>
          </p:nvGrpSpPr>
          <p:grpSpPr>
            <a:xfrm>
              <a:off x="587229" y="2013359"/>
              <a:ext cx="6518245" cy="1661019"/>
              <a:chOff x="2172749" y="2080471"/>
              <a:chExt cx="6518245" cy="1661019"/>
            </a:xfrm>
          </p:grpSpPr>
          <p:cxnSp>
            <p:nvCxnSpPr>
              <p:cNvPr id="11" name="直線矢印コネクタ 10">
                <a:extLst>
                  <a:ext uri="{FF2B5EF4-FFF2-40B4-BE49-F238E27FC236}">
                    <a16:creationId xmlns:a16="http://schemas.microsoft.com/office/drawing/2014/main" id="{79FC4AD8-9B59-4873-B278-F130CD6D4B22}"/>
                  </a:ext>
                </a:extLst>
              </p:cNvPr>
              <p:cNvCxnSpPr>
                <a:cxnSpLocks/>
              </p:cNvCxnSpPr>
              <p:nvPr/>
            </p:nvCxnSpPr>
            <p:spPr>
              <a:xfrm flipV="1">
                <a:off x="2172749" y="2080471"/>
                <a:ext cx="0" cy="1661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2EE746AE-792E-41F2-9B98-3130C3F1E9FB}"/>
                  </a:ext>
                </a:extLst>
              </p:cNvPr>
              <p:cNvCxnSpPr>
                <a:cxnSpLocks/>
              </p:cNvCxnSpPr>
              <p:nvPr/>
            </p:nvCxnSpPr>
            <p:spPr>
              <a:xfrm>
                <a:off x="2172749" y="3741490"/>
                <a:ext cx="6518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フローチャート: 結合子 18">
              <a:extLst>
                <a:ext uri="{FF2B5EF4-FFF2-40B4-BE49-F238E27FC236}">
                  <a16:creationId xmlns:a16="http://schemas.microsoft.com/office/drawing/2014/main" id="{1F335FA5-7B49-4E10-B40E-C180927E16AB}"/>
                </a:ext>
              </a:extLst>
            </p:cNvPr>
            <p:cNvSpPr/>
            <p:nvPr/>
          </p:nvSpPr>
          <p:spPr>
            <a:xfrm>
              <a:off x="1181736" y="2276364"/>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dirty="0"/>
            </a:p>
          </p:txBody>
        </p:sp>
        <p:sp>
          <p:nvSpPr>
            <p:cNvPr id="20" name="フローチャート: 結合子 19">
              <a:extLst>
                <a:ext uri="{FF2B5EF4-FFF2-40B4-BE49-F238E27FC236}">
                  <a16:creationId xmlns:a16="http://schemas.microsoft.com/office/drawing/2014/main" id="{6D9FA227-B88F-42C0-9277-B9B959516F9B}"/>
                </a:ext>
              </a:extLst>
            </p:cNvPr>
            <p:cNvSpPr/>
            <p:nvPr/>
          </p:nvSpPr>
          <p:spPr>
            <a:xfrm rot="1573452">
              <a:off x="1655980" y="3152059"/>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1" name="フローチャート: 結合子 20">
              <a:extLst>
                <a:ext uri="{FF2B5EF4-FFF2-40B4-BE49-F238E27FC236}">
                  <a16:creationId xmlns:a16="http://schemas.microsoft.com/office/drawing/2014/main" id="{8D6AD871-9C11-405E-88EE-949BE59BE47F}"/>
                </a:ext>
              </a:extLst>
            </p:cNvPr>
            <p:cNvSpPr/>
            <p:nvPr/>
          </p:nvSpPr>
          <p:spPr>
            <a:xfrm>
              <a:off x="2292149" y="2438670"/>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2" name="フローチャート: 結合子 21">
              <a:extLst>
                <a:ext uri="{FF2B5EF4-FFF2-40B4-BE49-F238E27FC236}">
                  <a16:creationId xmlns:a16="http://schemas.microsoft.com/office/drawing/2014/main" id="{55666B23-FDEB-4818-93D4-DFD36F284B03}"/>
                </a:ext>
              </a:extLst>
            </p:cNvPr>
            <p:cNvSpPr/>
            <p:nvPr/>
          </p:nvSpPr>
          <p:spPr>
            <a:xfrm>
              <a:off x="2876027" y="2888910"/>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3" name="フローチャート: 結合子 22">
              <a:extLst>
                <a:ext uri="{FF2B5EF4-FFF2-40B4-BE49-F238E27FC236}">
                  <a16:creationId xmlns:a16="http://schemas.microsoft.com/office/drawing/2014/main" id="{3A9A8DDB-B18F-4D7A-9BDE-B1AB994CC444}"/>
                </a:ext>
              </a:extLst>
            </p:cNvPr>
            <p:cNvSpPr/>
            <p:nvPr/>
          </p:nvSpPr>
          <p:spPr>
            <a:xfrm>
              <a:off x="3591184" y="2091315"/>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4" name="フローチャート: 結合子 23">
              <a:extLst>
                <a:ext uri="{FF2B5EF4-FFF2-40B4-BE49-F238E27FC236}">
                  <a16:creationId xmlns:a16="http://schemas.microsoft.com/office/drawing/2014/main" id="{A8DD708E-8664-4104-8FD6-C92595F351FD}"/>
                </a:ext>
              </a:extLst>
            </p:cNvPr>
            <p:cNvSpPr/>
            <p:nvPr/>
          </p:nvSpPr>
          <p:spPr>
            <a:xfrm>
              <a:off x="4364373" y="2684491"/>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5" name="フローチャート: 結合子 24">
              <a:extLst>
                <a:ext uri="{FF2B5EF4-FFF2-40B4-BE49-F238E27FC236}">
                  <a16:creationId xmlns:a16="http://schemas.microsoft.com/office/drawing/2014/main" id="{5C96B6EF-BFC8-41A0-AA0E-0113B5905A2A}"/>
                </a:ext>
              </a:extLst>
            </p:cNvPr>
            <p:cNvSpPr/>
            <p:nvPr/>
          </p:nvSpPr>
          <p:spPr>
            <a:xfrm>
              <a:off x="5468072" y="2057005"/>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cxnSp>
          <p:nvCxnSpPr>
            <p:cNvPr id="33" name="直線コネクタ 32">
              <a:extLst>
                <a:ext uri="{FF2B5EF4-FFF2-40B4-BE49-F238E27FC236}">
                  <a16:creationId xmlns:a16="http://schemas.microsoft.com/office/drawing/2014/main" id="{D8FEFCC9-2A17-44DD-9C91-4995083897E3}"/>
                </a:ext>
              </a:extLst>
            </p:cNvPr>
            <p:cNvCxnSpPr>
              <a:cxnSpLocks/>
              <a:stCxn id="19" idx="5"/>
              <a:endCxn id="20" idx="1"/>
            </p:cNvCxnSpPr>
            <p:nvPr/>
          </p:nvCxnSpPr>
          <p:spPr>
            <a:xfrm>
              <a:off x="1328521" y="2412402"/>
              <a:ext cx="383801" cy="7419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D8E2859-8636-4155-BE78-F59B15753066}"/>
                </a:ext>
              </a:extLst>
            </p:cNvPr>
            <p:cNvCxnSpPr>
              <a:stCxn id="20" idx="7"/>
              <a:endCxn id="21" idx="3"/>
            </p:cNvCxnSpPr>
            <p:nvPr/>
          </p:nvCxnSpPr>
          <p:spPr>
            <a:xfrm flipV="1">
              <a:off x="1821407" y="2574708"/>
              <a:ext cx="495926" cy="6333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48A4C7AE-3D6B-4630-B58A-CB26E1EB915A}"/>
                </a:ext>
              </a:extLst>
            </p:cNvPr>
            <p:cNvCxnSpPr>
              <a:stCxn id="21" idx="5"/>
              <a:endCxn id="22" idx="1"/>
            </p:cNvCxnSpPr>
            <p:nvPr/>
          </p:nvCxnSpPr>
          <p:spPr>
            <a:xfrm>
              <a:off x="2438934" y="2574708"/>
              <a:ext cx="462277" cy="337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46165EA-9F4F-4744-A7C8-4C2DFE4F647E}"/>
                </a:ext>
              </a:extLst>
            </p:cNvPr>
            <p:cNvCxnSpPr>
              <a:stCxn id="22" idx="7"/>
              <a:endCxn id="23" idx="3"/>
            </p:cNvCxnSpPr>
            <p:nvPr/>
          </p:nvCxnSpPr>
          <p:spPr>
            <a:xfrm flipV="1">
              <a:off x="3022812" y="2227353"/>
              <a:ext cx="593556" cy="6848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65B8002A-E8BC-4DF3-ABED-D86073D607B0}"/>
                </a:ext>
              </a:extLst>
            </p:cNvPr>
            <p:cNvCxnSpPr>
              <a:stCxn id="23" idx="5"/>
              <a:endCxn id="24" idx="1"/>
            </p:cNvCxnSpPr>
            <p:nvPr/>
          </p:nvCxnSpPr>
          <p:spPr>
            <a:xfrm>
              <a:off x="3737969" y="2227353"/>
              <a:ext cx="651588" cy="480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97097AC-2970-499D-B94F-F907E7346F0A}"/>
                </a:ext>
              </a:extLst>
            </p:cNvPr>
            <p:cNvCxnSpPr>
              <a:cxnSpLocks/>
              <a:stCxn id="24" idx="7"/>
              <a:endCxn id="25" idx="3"/>
            </p:cNvCxnSpPr>
            <p:nvPr/>
          </p:nvCxnSpPr>
          <p:spPr>
            <a:xfrm flipV="1">
              <a:off x="4511158" y="2193043"/>
              <a:ext cx="982098" cy="5147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144363E-4FC0-4F1C-8C57-73EC50F38FF0}"/>
                </a:ext>
              </a:extLst>
            </p:cNvPr>
            <p:cNvSpPr txBox="1"/>
            <p:nvPr/>
          </p:nvSpPr>
          <p:spPr>
            <a:xfrm>
              <a:off x="190831" y="1672376"/>
              <a:ext cx="396392" cy="655788"/>
            </a:xfrm>
            <a:prstGeom prst="rect">
              <a:avLst/>
            </a:prstGeom>
            <a:noFill/>
          </p:spPr>
          <p:txBody>
            <a:bodyPr wrap="square" rtlCol="0">
              <a:spAutoFit/>
            </a:bodyPr>
            <a:lstStyle/>
            <a:p>
              <a:pPr algn="ctr"/>
              <a:r>
                <a:rPr lang="en-US" altLang="ja-JP" sz="2400" b="1" i="0" dirty="0"/>
                <a:t>x</a:t>
              </a:r>
              <a:endParaRPr lang="ja-JP" altLang="en-US" sz="2400" b="1" i="0" dirty="0"/>
            </a:p>
          </p:txBody>
        </p:sp>
        <p:sp>
          <p:nvSpPr>
            <p:cNvPr id="56" name="テキスト ボックス 55">
              <a:extLst>
                <a:ext uri="{FF2B5EF4-FFF2-40B4-BE49-F238E27FC236}">
                  <a16:creationId xmlns:a16="http://schemas.microsoft.com/office/drawing/2014/main" id="{3AA47478-B307-4C16-866D-345582337BB7}"/>
                </a:ext>
              </a:extLst>
            </p:cNvPr>
            <p:cNvSpPr txBox="1"/>
            <p:nvPr/>
          </p:nvSpPr>
          <p:spPr>
            <a:xfrm>
              <a:off x="6978923" y="3781488"/>
              <a:ext cx="396392" cy="655788"/>
            </a:xfrm>
            <a:prstGeom prst="rect">
              <a:avLst/>
            </a:prstGeom>
            <a:noFill/>
          </p:spPr>
          <p:txBody>
            <a:bodyPr wrap="square" rtlCol="0">
              <a:spAutoFit/>
            </a:bodyPr>
            <a:lstStyle/>
            <a:p>
              <a:pPr algn="ctr"/>
              <a:r>
                <a:rPr lang="en-US" altLang="ja-JP" sz="2400" b="1" i="0" dirty="0"/>
                <a:t>t</a:t>
              </a:r>
              <a:endParaRPr lang="ja-JP" altLang="en-US" sz="2400" b="1" i="0" dirty="0"/>
            </a:p>
          </p:txBody>
        </p:sp>
      </p:grpSp>
      <p:cxnSp>
        <p:nvCxnSpPr>
          <p:cNvPr id="65" name="コネクタ: 曲線 64">
            <a:extLst>
              <a:ext uri="{FF2B5EF4-FFF2-40B4-BE49-F238E27FC236}">
                <a16:creationId xmlns:a16="http://schemas.microsoft.com/office/drawing/2014/main" id="{3FAD696D-DD7E-4F17-97B2-117C99980E57}"/>
              </a:ext>
            </a:extLst>
          </p:cNvPr>
          <p:cNvCxnSpPr>
            <a:cxnSpLocks/>
            <a:stCxn id="22" idx="6"/>
            <a:endCxn id="73" idx="0"/>
          </p:cNvCxnSpPr>
          <p:nvPr/>
        </p:nvCxnSpPr>
        <p:spPr>
          <a:xfrm>
            <a:off x="4415936" y="3516627"/>
            <a:ext cx="3068334" cy="1767500"/>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コネクタ: 曲線 69">
            <a:extLst>
              <a:ext uri="{FF2B5EF4-FFF2-40B4-BE49-F238E27FC236}">
                <a16:creationId xmlns:a16="http://schemas.microsoft.com/office/drawing/2014/main" id="{C0D71FA4-4D6F-46FF-9596-66DEB780C8D2}"/>
              </a:ext>
            </a:extLst>
          </p:cNvPr>
          <p:cNvCxnSpPr>
            <a:cxnSpLocks/>
            <a:stCxn id="21" idx="2"/>
            <a:endCxn id="59" idx="0"/>
          </p:cNvCxnSpPr>
          <p:nvPr/>
        </p:nvCxnSpPr>
        <p:spPr>
          <a:xfrm rot="10800000" flipV="1">
            <a:off x="1495321" y="3117375"/>
            <a:ext cx="2286986" cy="2166752"/>
          </a:xfrm>
          <a:prstGeom prst="curved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93" name="グループ化 92">
            <a:extLst>
              <a:ext uri="{FF2B5EF4-FFF2-40B4-BE49-F238E27FC236}">
                <a16:creationId xmlns:a16="http://schemas.microsoft.com/office/drawing/2014/main" id="{3AFD8296-C90E-412F-B103-FC4B1A087D96}"/>
              </a:ext>
            </a:extLst>
          </p:cNvPr>
          <p:cNvGrpSpPr/>
          <p:nvPr/>
        </p:nvGrpSpPr>
        <p:grpSpPr>
          <a:xfrm>
            <a:off x="1133544" y="4812831"/>
            <a:ext cx="6987277" cy="1326986"/>
            <a:chOff x="666270" y="4207675"/>
            <a:chExt cx="9316369" cy="1769314"/>
          </a:xfrm>
        </p:grpSpPr>
        <p:sp>
          <p:nvSpPr>
            <p:cNvPr id="59" name="テキスト ボックス 58">
              <a:extLst>
                <a:ext uri="{FF2B5EF4-FFF2-40B4-BE49-F238E27FC236}">
                  <a16:creationId xmlns:a16="http://schemas.microsoft.com/office/drawing/2014/main" id="{0389FBDA-0F44-44DE-BC31-4A3013720A0F}"/>
                </a:ext>
              </a:extLst>
            </p:cNvPr>
            <p:cNvSpPr txBox="1"/>
            <p:nvPr/>
          </p:nvSpPr>
          <p:spPr>
            <a:xfrm>
              <a:off x="666271" y="4836070"/>
              <a:ext cx="964735" cy="553997"/>
            </a:xfrm>
            <a:prstGeom prst="rect">
              <a:avLst/>
            </a:prstGeom>
            <a:noFill/>
          </p:spPr>
          <p:txBody>
            <a:bodyPr wrap="square" rtlCol="0">
              <a:spAutoFit/>
            </a:bodyPr>
            <a:lstStyle/>
            <a:p>
              <a:pPr algn="ctr"/>
              <a:r>
                <a:rPr lang="en-US" altLang="ja-JP" sz="2100" b="1" i="0" dirty="0"/>
                <a:t>x(t)</a:t>
              </a:r>
              <a:endParaRPr lang="ja-JP" altLang="en-US" sz="2100" b="1" i="0" dirty="0"/>
            </a:p>
          </p:txBody>
        </p:sp>
        <p:sp>
          <p:nvSpPr>
            <p:cNvPr id="60" name="テキスト ボックス 59">
              <a:extLst>
                <a:ext uri="{FF2B5EF4-FFF2-40B4-BE49-F238E27FC236}">
                  <a16:creationId xmlns:a16="http://schemas.microsoft.com/office/drawing/2014/main" id="{080BCD95-A51D-4A21-B45C-64697726E69C}"/>
                </a:ext>
              </a:extLst>
            </p:cNvPr>
            <p:cNvSpPr txBox="1"/>
            <p:nvPr/>
          </p:nvSpPr>
          <p:spPr>
            <a:xfrm>
              <a:off x="4820129" y="4836070"/>
              <a:ext cx="1341905" cy="553997"/>
            </a:xfrm>
            <a:prstGeom prst="rect">
              <a:avLst/>
            </a:prstGeom>
            <a:noFill/>
          </p:spPr>
          <p:txBody>
            <a:bodyPr wrap="square" rtlCol="0">
              <a:spAutoFit/>
            </a:bodyPr>
            <a:lstStyle/>
            <a:p>
              <a:pPr algn="ctr"/>
              <a:r>
                <a:rPr lang="en-US" altLang="ja-JP" sz="2100" b="1" i="0" dirty="0"/>
                <a:t>y(t+1)</a:t>
              </a:r>
              <a:endParaRPr lang="ja-JP" altLang="en-US" sz="2100" b="1" i="0" dirty="0"/>
            </a:p>
          </p:txBody>
        </p:sp>
        <p:sp>
          <p:nvSpPr>
            <p:cNvPr id="61" name="正方形/長方形 60">
              <a:extLst>
                <a:ext uri="{FF2B5EF4-FFF2-40B4-BE49-F238E27FC236}">
                  <a16:creationId xmlns:a16="http://schemas.microsoft.com/office/drawing/2014/main" id="{B50FB00C-FDCC-42DC-9B75-C15145C54C87}"/>
                </a:ext>
              </a:extLst>
            </p:cNvPr>
            <p:cNvSpPr/>
            <p:nvPr/>
          </p:nvSpPr>
          <p:spPr>
            <a:xfrm>
              <a:off x="2490543" y="4741156"/>
              <a:ext cx="1476462" cy="71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sz="1350"/>
            </a:p>
          </p:txBody>
        </p:sp>
        <p:cxnSp>
          <p:nvCxnSpPr>
            <p:cNvPr id="63" name="直線矢印コネクタ 62">
              <a:extLst>
                <a:ext uri="{FF2B5EF4-FFF2-40B4-BE49-F238E27FC236}">
                  <a16:creationId xmlns:a16="http://schemas.microsoft.com/office/drawing/2014/main" id="{F225C09E-3206-49D9-8D1B-7587955EF9C9}"/>
                </a:ext>
              </a:extLst>
            </p:cNvPr>
            <p:cNvCxnSpPr>
              <a:cxnSpLocks/>
              <a:stCxn id="59" idx="3"/>
              <a:endCxn id="61" idx="1"/>
            </p:cNvCxnSpPr>
            <p:nvPr/>
          </p:nvCxnSpPr>
          <p:spPr>
            <a:xfrm flipV="1">
              <a:off x="1631006" y="5097682"/>
              <a:ext cx="859537" cy="153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45414373-489C-4DD7-9476-6DE02C80468B}"/>
                </a:ext>
              </a:extLst>
            </p:cNvPr>
            <p:cNvCxnSpPr>
              <a:cxnSpLocks/>
              <a:stCxn id="61" idx="3"/>
              <a:endCxn id="60" idx="1"/>
            </p:cNvCxnSpPr>
            <p:nvPr/>
          </p:nvCxnSpPr>
          <p:spPr>
            <a:xfrm>
              <a:off x="3967006" y="5097682"/>
              <a:ext cx="853123" cy="153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D33A7D7E-CEC3-4D81-B4B6-9B0196F3D571}"/>
                </a:ext>
              </a:extLst>
            </p:cNvPr>
            <p:cNvSpPr txBox="1"/>
            <p:nvPr/>
          </p:nvSpPr>
          <p:spPr>
            <a:xfrm>
              <a:off x="2611017" y="4207675"/>
              <a:ext cx="1228211" cy="533480"/>
            </a:xfrm>
            <a:prstGeom prst="rect">
              <a:avLst/>
            </a:prstGeom>
            <a:noFill/>
          </p:spPr>
          <p:txBody>
            <a:bodyPr wrap="square" rtlCol="0">
              <a:spAutoFit/>
            </a:bodyPr>
            <a:lstStyle/>
            <a:p>
              <a:pPr algn="ctr"/>
              <a:r>
                <a:rPr lang="en-US" altLang="ja-JP" sz="2000" i="0" dirty="0"/>
                <a:t>RNN</a:t>
              </a:r>
              <a:endParaRPr lang="ja-JP" altLang="en-US" sz="2000" i="0" dirty="0"/>
            </a:p>
          </p:txBody>
        </p:sp>
        <p:sp>
          <p:nvSpPr>
            <p:cNvPr id="73" name="テキスト ボックス 72">
              <a:extLst>
                <a:ext uri="{FF2B5EF4-FFF2-40B4-BE49-F238E27FC236}">
                  <a16:creationId xmlns:a16="http://schemas.microsoft.com/office/drawing/2014/main" id="{7A1C8770-9FEA-4823-B852-62CBDC61FA24}"/>
                </a:ext>
              </a:extLst>
            </p:cNvPr>
            <p:cNvSpPr txBox="1"/>
            <p:nvPr/>
          </p:nvSpPr>
          <p:spPr>
            <a:xfrm>
              <a:off x="8464491" y="4836070"/>
              <a:ext cx="1338827" cy="553997"/>
            </a:xfrm>
            <a:prstGeom prst="rect">
              <a:avLst/>
            </a:prstGeom>
            <a:noFill/>
          </p:spPr>
          <p:txBody>
            <a:bodyPr wrap="square" rtlCol="0">
              <a:spAutoFit/>
            </a:bodyPr>
            <a:lstStyle/>
            <a:p>
              <a:pPr algn="ctr"/>
              <a:r>
                <a:rPr lang="en-US" altLang="ja-JP" sz="2100" b="1" i="0" dirty="0"/>
                <a:t>x(t+1)</a:t>
              </a:r>
              <a:endParaRPr lang="ja-JP" altLang="en-US" sz="2100" b="1" i="0" dirty="0"/>
            </a:p>
          </p:txBody>
        </p:sp>
        <p:cxnSp>
          <p:nvCxnSpPr>
            <p:cNvPr id="77" name="直線矢印コネクタ 76">
              <a:extLst>
                <a:ext uri="{FF2B5EF4-FFF2-40B4-BE49-F238E27FC236}">
                  <a16:creationId xmlns:a16="http://schemas.microsoft.com/office/drawing/2014/main" id="{7131C41F-5CCB-4606-867E-E72104068F29}"/>
                </a:ext>
              </a:extLst>
            </p:cNvPr>
            <p:cNvCxnSpPr>
              <a:cxnSpLocks/>
              <a:stCxn id="60" idx="3"/>
              <a:endCxn id="73" idx="1"/>
            </p:cNvCxnSpPr>
            <p:nvPr/>
          </p:nvCxnSpPr>
          <p:spPr>
            <a:xfrm>
              <a:off x="6162034" y="5113068"/>
              <a:ext cx="2302457" cy="0"/>
            </a:xfrm>
            <a:prstGeom prst="straightConnector1">
              <a:avLst/>
            </a:prstGeom>
            <a:ln w="57150" cap="flat" cmpd="sng" algn="ctr">
              <a:solidFill>
                <a:schemeClr val="accent1">
                  <a:lumMod val="75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8" name="テキスト ボックス 77">
              <a:extLst>
                <a:ext uri="{FF2B5EF4-FFF2-40B4-BE49-F238E27FC236}">
                  <a16:creationId xmlns:a16="http://schemas.microsoft.com/office/drawing/2014/main" id="{00542E85-22A2-4955-B0E2-65CB95FC7227}"/>
                </a:ext>
              </a:extLst>
            </p:cNvPr>
            <p:cNvSpPr txBox="1"/>
            <p:nvPr/>
          </p:nvSpPr>
          <p:spPr>
            <a:xfrm>
              <a:off x="6879876" y="4501364"/>
              <a:ext cx="964035" cy="553997"/>
            </a:xfrm>
            <a:prstGeom prst="rect">
              <a:avLst/>
            </a:prstGeom>
            <a:noFill/>
          </p:spPr>
          <p:txBody>
            <a:bodyPr wrap="square" rtlCol="0">
              <a:spAutoFit/>
            </a:bodyPr>
            <a:lstStyle/>
            <a:p>
              <a:pPr algn="ctr"/>
              <a:r>
                <a:rPr lang="ja-JP" altLang="en-US" sz="2100" b="1" i="0" dirty="0">
                  <a:solidFill>
                    <a:schemeClr val="accent1">
                      <a:lumMod val="75000"/>
                    </a:schemeClr>
                  </a:solidFill>
                </a:rPr>
                <a:t>誤差</a:t>
              </a:r>
            </a:p>
          </p:txBody>
        </p:sp>
        <p:sp>
          <p:nvSpPr>
            <p:cNvPr id="88" name="テキスト ボックス 87">
              <a:extLst>
                <a:ext uri="{FF2B5EF4-FFF2-40B4-BE49-F238E27FC236}">
                  <a16:creationId xmlns:a16="http://schemas.microsoft.com/office/drawing/2014/main" id="{490608F0-26B3-4BC2-82F1-B01DA5E7F512}"/>
                </a:ext>
              </a:extLst>
            </p:cNvPr>
            <p:cNvSpPr txBox="1"/>
            <p:nvPr/>
          </p:nvSpPr>
          <p:spPr>
            <a:xfrm>
              <a:off x="666270" y="5484546"/>
              <a:ext cx="964735" cy="492443"/>
            </a:xfrm>
            <a:prstGeom prst="rect">
              <a:avLst/>
            </a:prstGeom>
            <a:noFill/>
          </p:spPr>
          <p:txBody>
            <a:bodyPr wrap="square" rtlCol="0">
              <a:spAutoFit/>
            </a:bodyPr>
            <a:lstStyle/>
            <a:p>
              <a:pPr algn="ctr"/>
              <a:r>
                <a:rPr lang="ja-JP" altLang="en-US" sz="1800" b="1" i="0" dirty="0">
                  <a:solidFill>
                    <a:srgbClr val="118CCF"/>
                  </a:solidFill>
                </a:rPr>
                <a:t>入力</a:t>
              </a:r>
            </a:p>
          </p:txBody>
        </p:sp>
        <p:sp>
          <p:nvSpPr>
            <p:cNvPr id="89" name="テキスト ボックス 88">
              <a:extLst>
                <a:ext uri="{FF2B5EF4-FFF2-40B4-BE49-F238E27FC236}">
                  <a16:creationId xmlns:a16="http://schemas.microsoft.com/office/drawing/2014/main" id="{34B2FD5F-E70D-48AB-BFAA-A1333C6CAD68}"/>
                </a:ext>
              </a:extLst>
            </p:cNvPr>
            <p:cNvSpPr txBox="1"/>
            <p:nvPr/>
          </p:nvSpPr>
          <p:spPr>
            <a:xfrm>
              <a:off x="5000665" y="5484546"/>
              <a:ext cx="964735" cy="492443"/>
            </a:xfrm>
            <a:prstGeom prst="rect">
              <a:avLst/>
            </a:prstGeom>
            <a:noFill/>
          </p:spPr>
          <p:txBody>
            <a:bodyPr wrap="square" rtlCol="0">
              <a:spAutoFit/>
            </a:bodyPr>
            <a:lstStyle/>
            <a:p>
              <a:pPr algn="ctr"/>
              <a:r>
                <a:rPr lang="ja-JP" altLang="en-US" sz="1800" b="1" i="0" dirty="0">
                  <a:solidFill>
                    <a:srgbClr val="FF0000"/>
                  </a:solidFill>
                </a:rPr>
                <a:t>出力</a:t>
              </a:r>
            </a:p>
          </p:txBody>
        </p:sp>
        <p:sp>
          <p:nvSpPr>
            <p:cNvPr id="92" name="正方形/長方形 91">
              <a:extLst>
                <a:ext uri="{FF2B5EF4-FFF2-40B4-BE49-F238E27FC236}">
                  <a16:creationId xmlns:a16="http://schemas.microsoft.com/office/drawing/2014/main" id="{FD8F324A-12F1-45B2-9B5A-A3C9FD7B22D9}"/>
                </a:ext>
              </a:extLst>
            </p:cNvPr>
            <p:cNvSpPr/>
            <p:nvPr/>
          </p:nvSpPr>
          <p:spPr>
            <a:xfrm>
              <a:off x="8285166" y="5484546"/>
              <a:ext cx="1697473" cy="492443"/>
            </a:xfrm>
            <a:prstGeom prst="rect">
              <a:avLst/>
            </a:prstGeom>
          </p:spPr>
          <p:txBody>
            <a:bodyPr wrap="none">
              <a:spAutoFit/>
            </a:bodyPr>
            <a:lstStyle/>
            <a:p>
              <a:pPr algn="ctr"/>
              <a:r>
                <a:rPr lang="ja-JP" altLang="en-US" sz="1800" b="1" i="0" dirty="0">
                  <a:solidFill>
                    <a:srgbClr val="FF0000"/>
                  </a:solidFill>
                </a:rPr>
                <a:t>教師データ</a:t>
              </a:r>
            </a:p>
          </p:txBody>
        </p:sp>
      </p:grpSp>
      <p:sp>
        <p:nvSpPr>
          <p:cNvPr id="94" name="テキスト ボックス 93">
            <a:extLst>
              <a:ext uri="{FF2B5EF4-FFF2-40B4-BE49-F238E27FC236}">
                <a16:creationId xmlns:a16="http://schemas.microsoft.com/office/drawing/2014/main" id="{10A18487-2DF7-45E1-B91F-CA795A61C79B}"/>
              </a:ext>
            </a:extLst>
          </p:cNvPr>
          <p:cNvSpPr txBox="1"/>
          <p:nvPr/>
        </p:nvSpPr>
        <p:spPr>
          <a:xfrm>
            <a:off x="275083" y="2498637"/>
            <a:ext cx="1512882" cy="646331"/>
          </a:xfrm>
          <a:prstGeom prst="rect">
            <a:avLst/>
          </a:prstGeom>
          <a:noFill/>
        </p:spPr>
        <p:txBody>
          <a:bodyPr wrap="square" rtlCol="0">
            <a:spAutoFit/>
          </a:bodyPr>
          <a:lstStyle/>
          <a:p>
            <a:r>
              <a:rPr lang="en-US" altLang="ja-JP" sz="1800" b="1" i="0" dirty="0"/>
              <a:t>t=1</a:t>
            </a:r>
            <a:r>
              <a:rPr lang="ja-JP" altLang="en-US" sz="1800" b="1" i="0" dirty="0"/>
              <a:t> ～ </a:t>
            </a:r>
            <a:r>
              <a:rPr lang="en-US" altLang="ja-JP" sz="1800" b="1" i="0" dirty="0"/>
              <a:t>t=500</a:t>
            </a:r>
          </a:p>
          <a:p>
            <a:r>
              <a:rPr lang="ja-JP" altLang="en-US" sz="1800" b="1" i="0" dirty="0" err="1"/>
              <a:t>まで</a:t>
            </a:r>
            <a:r>
              <a:rPr lang="ja-JP" altLang="en-US" sz="1800" b="1" i="0" dirty="0"/>
              <a:t>繰り返す</a:t>
            </a:r>
          </a:p>
        </p:txBody>
      </p:sp>
      <p:grpSp>
        <p:nvGrpSpPr>
          <p:cNvPr id="39" name="グループ化 38">
            <a:extLst>
              <a:ext uri="{FF2B5EF4-FFF2-40B4-BE49-F238E27FC236}">
                <a16:creationId xmlns:a16="http://schemas.microsoft.com/office/drawing/2014/main" id="{5EE772ED-F957-4912-89F9-483C57544C68}"/>
              </a:ext>
            </a:extLst>
          </p:cNvPr>
          <p:cNvGrpSpPr/>
          <p:nvPr/>
        </p:nvGrpSpPr>
        <p:grpSpPr>
          <a:xfrm>
            <a:off x="3544072" y="4192365"/>
            <a:ext cx="703445" cy="556975"/>
            <a:chOff x="10657673" y="1746124"/>
            <a:chExt cx="937926" cy="742633"/>
          </a:xfrm>
        </p:grpSpPr>
        <p:sp>
          <p:nvSpPr>
            <p:cNvPr id="37" name="矢印: 上 36">
              <a:extLst>
                <a:ext uri="{FF2B5EF4-FFF2-40B4-BE49-F238E27FC236}">
                  <a16:creationId xmlns:a16="http://schemas.microsoft.com/office/drawing/2014/main" id="{51E8C703-1D2E-4B0B-9203-7E3CD51E82D4}"/>
                </a:ext>
              </a:extLst>
            </p:cNvPr>
            <p:cNvSpPr/>
            <p:nvPr/>
          </p:nvSpPr>
          <p:spPr>
            <a:xfrm>
              <a:off x="11031622" y="1746124"/>
              <a:ext cx="167425" cy="28183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8" name="テキスト ボックス 37">
              <a:extLst>
                <a:ext uri="{FF2B5EF4-FFF2-40B4-BE49-F238E27FC236}">
                  <a16:creationId xmlns:a16="http://schemas.microsoft.com/office/drawing/2014/main" id="{CCE11CDE-92DE-495B-9B16-FFAC0F42546A}"/>
                </a:ext>
              </a:extLst>
            </p:cNvPr>
            <p:cNvSpPr txBox="1"/>
            <p:nvPr/>
          </p:nvSpPr>
          <p:spPr>
            <a:xfrm>
              <a:off x="10657673" y="1955277"/>
              <a:ext cx="937926" cy="533480"/>
            </a:xfrm>
            <a:prstGeom prst="rect">
              <a:avLst/>
            </a:prstGeom>
            <a:noFill/>
          </p:spPr>
          <p:txBody>
            <a:bodyPr wrap="square" rtlCol="0">
              <a:spAutoFit/>
            </a:bodyPr>
            <a:lstStyle/>
            <a:p>
              <a:pPr algn="ctr"/>
              <a:r>
                <a:rPr lang="en-US" altLang="ja-JP" sz="2000" i="0" dirty="0"/>
                <a:t>now</a:t>
              </a:r>
              <a:endParaRPr lang="ja-JP" altLang="en-US" sz="2000" i="0" dirty="0"/>
            </a:p>
          </p:txBody>
        </p:sp>
      </p:grpSp>
      <p:sp>
        <p:nvSpPr>
          <p:cNvPr id="43" name="タイトル 1">
            <a:extLst>
              <a:ext uri="{FF2B5EF4-FFF2-40B4-BE49-F238E27FC236}">
                <a16:creationId xmlns:a16="http://schemas.microsoft.com/office/drawing/2014/main" id="{440E5016-B5AA-44DA-AFC8-A20B5267F496}"/>
              </a:ext>
            </a:extLst>
          </p:cNvPr>
          <p:cNvSpPr txBox="1">
            <a:spLocks/>
          </p:cNvSpPr>
          <p:nvPr/>
        </p:nvSpPr>
        <p:spPr bwMode="auto">
          <a:xfrm>
            <a:off x="0" y="-1"/>
            <a:ext cx="9144000" cy="11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kumimoji="1" sz="2400">
                <a:solidFill>
                  <a:schemeClr val="tx1"/>
                </a:solidFill>
                <a:latin typeface="+mj-lt"/>
                <a:ea typeface="+mj-ea"/>
                <a:cs typeface="ＭＳ Ｐゴシック" charset="0"/>
              </a:defRPr>
            </a:lvl1pPr>
            <a:lvl2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2pPr>
            <a:lvl3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3pPr>
            <a:lvl4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4pPr>
            <a:lvl5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5pPr>
            <a:lvl6pPr marL="457200" algn="l" rtl="0" eaLnBrk="0" fontAlgn="base" hangingPunct="0">
              <a:spcBef>
                <a:spcPct val="0"/>
              </a:spcBef>
              <a:spcAft>
                <a:spcPct val="0"/>
              </a:spcAft>
              <a:defRPr sz="2400">
                <a:solidFill>
                  <a:schemeClr val="tx1"/>
                </a:solidFill>
                <a:latin typeface="Times" charset="0"/>
                <a:ea typeface="ＭＳ Ｐゴシック" charset="-128"/>
              </a:defRPr>
            </a:lvl6pPr>
            <a:lvl7pPr marL="914400" algn="l" rtl="0" eaLnBrk="0" fontAlgn="base" hangingPunct="0">
              <a:spcBef>
                <a:spcPct val="0"/>
              </a:spcBef>
              <a:spcAft>
                <a:spcPct val="0"/>
              </a:spcAft>
              <a:defRPr sz="2400">
                <a:solidFill>
                  <a:schemeClr val="tx1"/>
                </a:solidFill>
                <a:latin typeface="Times" charset="0"/>
                <a:ea typeface="ＭＳ Ｐゴシック" charset="-128"/>
              </a:defRPr>
            </a:lvl7pPr>
            <a:lvl8pPr marL="1371600" algn="l" rtl="0" eaLnBrk="0" fontAlgn="base" hangingPunct="0">
              <a:spcBef>
                <a:spcPct val="0"/>
              </a:spcBef>
              <a:spcAft>
                <a:spcPct val="0"/>
              </a:spcAft>
              <a:defRPr sz="2400">
                <a:solidFill>
                  <a:schemeClr val="tx1"/>
                </a:solidFill>
                <a:latin typeface="Times" charset="0"/>
                <a:ea typeface="ＭＳ Ｐゴシック" charset="-128"/>
              </a:defRPr>
            </a:lvl8pPr>
            <a:lvl9pPr marL="1828800" algn="l" rtl="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ja-JP" altLang="en-US" sz="3000" i="0" kern="0" dirty="0"/>
              <a:t>① </a:t>
            </a:r>
            <a:r>
              <a:rPr lang="ja-JP" altLang="en-US" sz="3000" i="0" kern="0" dirty="0">
                <a:latin typeface="+mj-ea"/>
              </a:rPr>
              <a:t>リカレントニューラルネットワーク</a:t>
            </a:r>
            <a:r>
              <a:rPr lang="ja-JP" altLang="en-US" sz="3000" i="0" kern="0" dirty="0"/>
              <a:t>を用いて対象を学習</a:t>
            </a:r>
          </a:p>
        </p:txBody>
      </p:sp>
    </p:spTree>
    <p:extLst>
      <p:ext uri="{BB962C8B-B14F-4D97-AF65-F5344CB8AC3E}">
        <p14:creationId xmlns:p14="http://schemas.microsoft.com/office/powerpoint/2010/main" val="1457648566"/>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正方形/長方形 44">
            <a:extLst>
              <a:ext uri="{FF2B5EF4-FFF2-40B4-BE49-F238E27FC236}">
                <a16:creationId xmlns:a16="http://schemas.microsoft.com/office/drawing/2014/main" id="{AE19F262-4FDA-4E01-A9DF-9D60FC0AA1FB}"/>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3179B296-DC80-48D0-80E6-44A64C014DEA}"/>
              </a:ext>
            </a:extLst>
          </p:cNvPr>
          <p:cNvSpPr>
            <a:spLocks noGrp="1"/>
          </p:cNvSpPr>
          <p:nvPr>
            <p:ph type="title"/>
          </p:nvPr>
        </p:nvSpPr>
        <p:spPr>
          <a:xfrm>
            <a:off x="628650" y="1587093"/>
            <a:ext cx="7886700" cy="547382"/>
          </a:xfrm>
        </p:spPr>
        <p:txBody>
          <a:bodyPr>
            <a:normAutofit/>
          </a:bodyPr>
          <a:lstStyle/>
          <a:p>
            <a:pPr algn="ctr"/>
            <a:r>
              <a:rPr lang="ja-JP" altLang="en-US" sz="3000" dirty="0"/>
              <a:t>時系列信号の学習</a:t>
            </a:r>
          </a:p>
        </p:txBody>
      </p:sp>
      <p:grpSp>
        <p:nvGrpSpPr>
          <p:cNvPr id="57" name="グループ化 56">
            <a:extLst>
              <a:ext uri="{FF2B5EF4-FFF2-40B4-BE49-F238E27FC236}">
                <a16:creationId xmlns:a16="http://schemas.microsoft.com/office/drawing/2014/main" id="{402DFA15-978C-40F6-B0A7-1236E93C2783}"/>
              </a:ext>
            </a:extLst>
          </p:cNvPr>
          <p:cNvGrpSpPr/>
          <p:nvPr/>
        </p:nvGrpSpPr>
        <p:grpSpPr>
          <a:xfrm>
            <a:off x="2020765" y="2367195"/>
            <a:ext cx="6022777" cy="2451788"/>
            <a:chOff x="190831" y="1672376"/>
            <a:chExt cx="7184484" cy="2764900"/>
          </a:xfrm>
        </p:grpSpPr>
        <p:grpSp>
          <p:nvGrpSpPr>
            <p:cNvPr id="18" name="グループ化 17">
              <a:extLst>
                <a:ext uri="{FF2B5EF4-FFF2-40B4-BE49-F238E27FC236}">
                  <a16:creationId xmlns:a16="http://schemas.microsoft.com/office/drawing/2014/main" id="{6D59C167-43BF-4BDF-9B86-014F0E737833}"/>
                </a:ext>
              </a:extLst>
            </p:cNvPr>
            <p:cNvGrpSpPr/>
            <p:nvPr/>
          </p:nvGrpSpPr>
          <p:grpSpPr>
            <a:xfrm>
              <a:off x="587229" y="2013359"/>
              <a:ext cx="6518245" cy="1661019"/>
              <a:chOff x="2172749" y="2080471"/>
              <a:chExt cx="6518245" cy="1661019"/>
            </a:xfrm>
          </p:grpSpPr>
          <p:cxnSp>
            <p:nvCxnSpPr>
              <p:cNvPr id="11" name="直線矢印コネクタ 10">
                <a:extLst>
                  <a:ext uri="{FF2B5EF4-FFF2-40B4-BE49-F238E27FC236}">
                    <a16:creationId xmlns:a16="http://schemas.microsoft.com/office/drawing/2014/main" id="{79FC4AD8-9B59-4873-B278-F130CD6D4B22}"/>
                  </a:ext>
                </a:extLst>
              </p:cNvPr>
              <p:cNvCxnSpPr>
                <a:cxnSpLocks/>
              </p:cNvCxnSpPr>
              <p:nvPr/>
            </p:nvCxnSpPr>
            <p:spPr>
              <a:xfrm flipV="1">
                <a:off x="2172749" y="2080471"/>
                <a:ext cx="0" cy="1661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2EE746AE-792E-41F2-9B98-3130C3F1E9FB}"/>
                  </a:ext>
                </a:extLst>
              </p:cNvPr>
              <p:cNvCxnSpPr>
                <a:cxnSpLocks/>
              </p:cNvCxnSpPr>
              <p:nvPr/>
            </p:nvCxnSpPr>
            <p:spPr>
              <a:xfrm>
                <a:off x="2172749" y="3741490"/>
                <a:ext cx="65182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フローチャート: 結合子 18">
              <a:extLst>
                <a:ext uri="{FF2B5EF4-FFF2-40B4-BE49-F238E27FC236}">
                  <a16:creationId xmlns:a16="http://schemas.microsoft.com/office/drawing/2014/main" id="{1F335FA5-7B49-4E10-B40E-C180927E16AB}"/>
                </a:ext>
              </a:extLst>
            </p:cNvPr>
            <p:cNvSpPr/>
            <p:nvPr/>
          </p:nvSpPr>
          <p:spPr>
            <a:xfrm>
              <a:off x="1181736" y="2276364"/>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dirty="0"/>
            </a:p>
          </p:txBody>
        </p:sp>
        <p:sp>
          <p:nvSpPr>
            <p:cNvPr id="20" name="フローチャート: 結合子 19">
              <a:extLst>
                <a:ext uri="{FF2B5EF4-FFF2-40B4-BE49-F238E27FC236}">
                  <a16:creationId xmlns:a16="http://schemas.microsoft.com/office/drawing/2014/main" id="{6D9FA227-B88F-42C0-9277-B9B959516F9B}"/>
                </a:ext>
              </a:extLst>
            </p:cNvPr>
            <p:cNvSpPr/>
            <p:nvPr/>
          </p:nvSpPr>
          <p:spPr>
            <a:xfrm rot="1573452">
              <a:off x="1655980" y="3152059"/>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1" name="フローチャート: 結合子 20">
              <a:extLst>
                <a:ext uri="{FF2B5EF4-FFF2-40B4-BE49-F238E27FC236}">
                  <a16:creationId xmlns:a16="http://schemas.microsoft.com/office/drawing/2014/main" id="{8D6AD871-9C11-405E-88EE-949BE59BE47F}"/>
                </a:ext>
              </a:extLst>
            </p:cNvPr>
            <p:cNvSpPr/>
            <p:nvPr/>
          </p:nvSpPr>
          <p:spPr>
            <a:xfrm>
              <a:off x="2292149" y="2438670"/>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2" name="フローチャート: 結合子 21">
              <a:extLst>
                <a:ext uri="{FF2B5EF4-FFF2-40B4-BE49-F238E27FC236}">
                  <a16:creationId xmlns:a16="http://schemas.microsoft.com/office/drawing/2014/main" id="{55666B23-FDEB-4818-93D4-DFD36F284B03}"/>
                </a:ext>
              </a:extLst>
            </p:cNvPr>
            <p:cNvSpPr/>
            <p:nvPr/>
          </p:nvSpPr>
          <p:spPr>
            <a:xfrm>
              <a:off x="2876027" y="2888910"/>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3" name="フローチャート: 結合子 22">
              <a:extLst>
                <a:ext uri="{FF2B5EF4-FFF2-40B4-BE49-F238E27FC236}">
                  <a16:creationId xmlns:a16="http://schemas.microsoft.com/office/drawing/2014/main" id="{3A9A8DDB-B18F-4D7A-9BDE-B1AB994CC444}"/>
                </a:ext>
              </a:extLst>
            </p:cNvPr>
            <p:cNvSpPr/>
            <p:nvPr/>
          </p:nvSpPr>
          <p:spPr>
            <a:xfrm>
              <a:off x="3591184" y="2091315"/>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4" name="フローチャート: 結合子 23">
              <a:extLst>
                <a:ext uri="{FF2B5EF4-FFF2-40B4-BE49-F238E27FC236}">
                  <a16:creationId xmlns:a16="http://schemas.microsoft.com/office/drawing/2014/main" id="{A8DD708E-8664-4104-8FD6-C92595F351FD}"/>
                </a:ext>
              </a:extLst>
            </p:cNvPr>
            <p:cNvSpPr/>
            <p:nvPr/>
          </p:nvSpPr>
          <p:spPr>
            <a:xfrm>
              <a:off x="4364373" y="2684491"/>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sp>
          <p:nvSpPr>
            <p:cNvPr id="25" name="フローチャート: 結合子 24">
              <a:extLst>
                <a:ext uri="{FF2B5EF4-FFF2-40B4-BE49-F238E27FC236}">
                  <a16:creationId xmlns:a16="http://schemas.microsoft.com/office/drawing/2014/main" id="{5C96B6EF-BFC8-41A0-AA0E-0113B5905A2A}"/>
                </a:ext>
              </a:extLst>
            </p:cNvPr>
            <p:cNvSpPr/>
            <p:nvPr/>
          </p:nvSpPr>
          <p:spPr>
            <a:xfrm>
              <a:off x="5468072" y="2057005"/>
              <a:ext cx="171969" cy="159378"/>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350"/>
            </a:p>
          </p:txBody>
        </p:sp>
        <p:cxnSp>
          <p:nvCxnSpPr>
            <p:cNvPr id="33" name="直線コネクタ 32">
              <a:extLst>
                <a:ext uri="{FF2B5EF4-FFF2-40B4-BE49-F238E27FC236}">
                  <a16:creationId xmlns:a16="http://schemas.microsoft.com/office/drawing/2014/main" id="{D8FEFCC9-2A17-44DD-9C91-4995083897E3}"/>
                </a:ext>
              </a:extLst>
            </p:cNvPr>
            <p:cNvCxnSpPr>
              <a:cxnSpLocks/>
              <a:stCxn id="19" idx="5"/>
              <a:endCxn id="20" idx="1"/>
            </p:cNvCxnSpPr>
            <p:nvPr/>
          </p:nvCxnSpPr>
          <p:spPr>
            <a:xfrm>
              <a:off x="1328521" y="2412402"/>
              <a:ext cx="383801" cy="7419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CD8E2859-8636-4155-BE78-F59B15753066}"/>
                </a:ext>
              </a:extLst>
            </p:cNvPr>
            <p:cNvCxnSpPr>
              <a:stCxn id="20" idx="7"/>
              <a:endCxn id="21" idx="3"/>
            </p:cNvCxnSpPr>
            <p:nvPr/>
          </p:nvCxnSpPr>
          <p:spPr>
            <a:xfrm flipV="1">
              <a:off x="1821407" y="2574708"/>
              <a:ext cx="495926" cy="6333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48A4C7AE-3D6B-4630-B58A-CB26E1EB915A}"/>
                </a:ext>
              </a:extLst>
            </p:cNvPr>
            <p:cNvCxnSpPr>
              <a:stCxn id="21" idx="5"/>
              <a:endCxn id="22" idx="1"/>
            </p:cNvCxnSpPr>
            <p:nvPr/>
          </p:nvCxnSpPr>
          <p:spPr>
            <a:xfrm>
              <a:off x="2438934" y="2574708"/>
              <a:ext cx="462277" cy="337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46165EA-9F4F-4744-A7C8-4C2DFE4F647E}"/>
                </a:ext>
              </a:extLst>
            </p:cNvPr>
            <p:cNvCxnSpPr>
              <a:stCxn id="22" idx="7"/>
              <a:endCxn id="23" idx="3"/>
            </p:cNvCxnSpPr>
            <p:nvPr/>
          </p:nvCxnSpPr>
          <p:spPr>
            <a:xfrm flipV="1">
              <a:off x="3022812" y="2227353"/>
              <a:ext cx="593556" cy="6848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65B8002A-E8BC-4DF3-ABED-D86073D607B0}"/>
                </a:ext>
              </a:extLst>
            </p:cNvPr>
            <p:cNvCxnSpPr>
              <a:stCxn id="23" idx="5"/>
              <a:endCxn id="24" idx="1"/>
            </p:cNvCxnSpPr>
            <p:nvPr/>
          </p:nvCxnSpPr>
          <p:spPr>
            <a:xfrm>
              <a:off x="3737969" y="2227353"/>
              <a:ext cx="651588" cy="480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B97097AC-2970-499D-B94F-F907E7346F0A}"/>
                </a:ext>
              </a:extLst>
            </p:cNvPr>
            <p:cNvCxnSpPr>
              <a:cxnSpLocks/>
              <a:stCxn id="24" idx="7"/>
              <a:endCxn id="25" idx="3"/>
            </p:cNvCxnSpPr>
            <p:nvPr/>
          </p:nvCxnSpPr>
          <p:spPr>
            <a:xfrm flipV="1">
              <a:off x="4511158" y="2193043"/>
              <a:ext cx="982098" cy="5147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D144363E-4FC0-4F1C-8C57-73EC50F38FF0}"/>
                </a:ext>
              </a:extLst>
            </p:cNvPr>
            <p:cNvSpPr txBox="1"/>
            <p:nvPr/>
          </p:nvSpPr>
          <p:spPr>
            <a:xfrm>
              <a:off x="190831" y="1672376"/>
              <a:ext cx="396392" cy="655788"/>
            </a:xfrm>
            <a:prstGeom prst="rect">
              <a:avLst/>
            </a:prstGeom>
            <a:noFill/>
          </p:spPr>
          <p:txBody>
            <a:bodyPr wrap="square" rtlCol="0">
              <a:spAutoFit/>
            </a:bodyPr>
            <a:lstStyle/>
            <a:p>
              <a:pPr algn="ctr"/>
              <a:r>
                <a:rPr lang="en-US" altLang="ja-JP" sz="2400" b="1" i="0" dirty="0"/>
                <a:t>x</a:t>
              </a:r>
              <a:endParaRPr lang="ja-JP" altLang="en-US" sz="2400" b="1" i="0" dirty="0"/>
            </a:p>
          </p:txBody>
        </p:sp>
        <p:sp>
          <p:nvSpPr>
            <p:cNvPr id="56" name="テキスト ボックス 55">
              <a:extLst>
                <a:ext uri="{FF2B5EF4-FFF2-40B4-BE49-F238E27FC236}">
                  <a16:creationId xmlns:a16="http://schemas.microsoft.com/office/drawing/2014/main" id="{3AA47478-B307-4C16-866D-345582337BB7}"/>
                </a:ext>
              </a:extLst>
            </p:cNvPr>
            <p:cNvSpPr txBox="1"/>
            <p:nvPr/>
          </p:nvSpPr>
          <p:spPr>
            <a:xfrm>
              <a:off x="6978923" y="3781488"/>
              <a:ext cx="396392" cy="655788"/>
            </a:xfrm>
            <a:prstGeom prst="rect">
              <a:avLst/>
            </a:prstGeom>
            <a:noFill/>
          </p:spPr>
          <p:txBody>
            <a:bodyPr wrap="square" rtlCol="0">
              <a:spAutoFit/>
            </a:bodyPr>
            <a:lstStyle/>
            <a:p>
              <a:pPr algn="ctr"/>
              <a:r>
                <a:rPr lang="en-US" altLang="ja-JP" sz="2400" b="1" i="0" dirty="0"/>
                <a:t>t</a:t>
              </a:r>
              <a:endParaRPr lang="ja-JP" altLang="en-US" sz="2400" b="1" i="0" dirty="0"/>
            </a:p>
          </p:txBody>
        </p:sp>
      </p:grpSp>
      <p:cxnSp>
        <p:nvCxnSpPr>
          <p:cNvPr id="65" name="コネクタ: 曲線 64">
            <a:extLst>
              <a:ext uri="{FF2B5EF4-FFF2-40B4-BE49-F238E27FC236}">
                <a16:creationId xmlns:a16="http://schemas.microsoft.com/office/drawing/2014/main" id="{3FAD696D-DD7E-4F17-97B2-117C99980E57}"/>
              </a:ext>
            </a:extLst>
          </p:cNvPr>
          <p:cNvCxnSpPr>
            <a:cxnSpLocks/>
            <a:stCxn id="23" idx="6"/>
            <a:endCxn id="73" idx="0"/>
          </p:cNvCxnSpPr>
          <p:nvPr/>
        </p:nvCxnSpPr>
        <p:spPr>
          <a:xfrm>
            <a:off x="5015454" y="2809356"/>
            <a:ext cx="2468816" cy="2474771"/>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コネクタ: 曲線 69">
            <a:extLst>
              <a:ext uri="{FF2B5EF4-FFF2-40B4-BE49-F238E27FC236}">
                <a16:creationId xmlns:a16="http://schemas.microsoft.com/office/drawing/2014/main" id="{C0D71FA4-4D6F-46FF-9596-66DEB780C8D2}"/>
              </a:ext>
            </a:extLst>
          </p:cNvPr>
          <p:cNvCxnSpPr>
            <a:cxnSpLocks/>
            <a:stCxn id="22" idx="2"/>
            <a:endCxn id="59" idx="0"/>
          </p:cNvCxnSpPr>
          <p:nvPr/>
        </p:nvCxnSpPr>
        <p:spPr>
          <a:xfrm rot="10800000" flipV="1">
            <a:off x="1495322" y="3516627"/>
            <a:ext cx="2776453" cy="1767500"/>
          </a:xfrm>
          <a:prstGeom prst="curved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93" name="グループ化 92">
            <a:extLst>
              <a:ext uri="{FF2B5EF4-FFF2-40B4-BE49-F238E27FC236}">
                <a16:creationId xmlns:a16="http://schemas.microsoft.com/office/drawing/2014/main" id="{3AFD8296-C90E-412F-B103-FC4B1A087D96}"/>
              </a:ext>
            </a:extLst>
          </p:cNvPr>
          <p:cNvGrpSpPr/>
          <p:nvPr/>
        </p:nvGrpSpPr>
        <p:grpSpPr>
          <a:xfrm>
            <a:off x="1133544" y="4812831"/>
            <a:ext cx="6987277" cy="1326986"/>
            <a:chOff x="666270" y="4207675"/>
            <a:chExt cx="9316369" cy="1769314"/>
          </a:xfrm>
        </p:grpSpPr>
        <p:sp>
          <p:nvSpPr>
            <p:cNvPr id="59" name="テキスト ボックス 58">
              <a:extLst>
                <a:ext uri="{FF2B5EF4-FFF2-40B4-BE49-F238E27FC236}">
                  <a16:creationId xmlns:a16="http://schemas.microsoft.com/office/drawing/2014/main" id="{0389FBDA-0F44-44DE-BC31-4A3013720A0F}"/>
                </a:ext>
              </a:extLst>
            </p:cNvPr>
            <p:cNvSpPr txBox="1"/>
            <p:nvPr/>
          </p:nvSpPr>
          <p:spPr>
            <a:xfrm>
              <a:off x="666271" y="4836070"/>
              <a:ext cx="964735" cy="553997"/>
            </a:xfrm>
            <a:prstGeom prst="rect">
              <a:avLst/>
            </a:prstGeom>
            <a:noFill/>
          </p:spPr>
          <p:txBody>
            <a:bodyPr wrap="square" rtlCol="0">
              <a:spAutoFit/>
            </a:bodyPr>
            <a:lstStyle/>
            <a:p>
              <a:pPr algn="ctr"/>
              <a:r>
                <a:rPr lang="en-US" altLang="ja-JP" sz="2100" b="1" i="0" dirty="0"/>
                <a:t>x(t)</a:t>
              </a:r>
              <a:endParaRPr lang="ja-JP" altLang="en-US" sz="2100" b="1" i="0" dirty="0"/>
            </a:p>
          </p:txBody>
        </p:sp>
        <p:sp>
          <p:nvSpPr>
            <p:cNvPr id="60" name="テキスト ボックス 59">
              <a:extLst>
                <a:ext uri="{FF2B5EF4-FFF2-40B4-BE49-F238E27FC236}">
                  <a16:creationId xmlns:a16="http://schemas.microsoft.com/office/drawing/2014/main" id="{080BCD95-A51D-4A21-B45C-64697726E69C}"/>
                </a:ext>
              </a:extLst>
            </p:cNvPr>
            <p:cNvSpPr txBox="1"/>
            <p:nvPr/>
          </p:nvSpPr>
          <p:spPr>
            <a:xfrm>
              <a:off x="4820129" y="4836070"/>
              <a:ext cx="1341905" cy="553997"/>
            </a:xfrm>
            <a:prstGeom prst="rect">
              <a:avLst/>
            </a:prstGeom>
            <a:noFill/>
          </p:spPr>
          <p:txBody>
            <a:bodyPr wrap="square" rtlCol="0">
              <a:spAutoFit/>
            </a:bodyPr>
            <a:lstStyle/>
            <a:p>
              <a:pPr algn="ctr"/>
              <a:r>
                <a:rPr lang="en-US" altLang="ja-JP" sz="2100" b="1" i="0" dirty="0"/>
                <a:t>y(t+1)</a:t>
              </a:r>
              <a:endParaRPr lang="ja-JP" altLang="en-US" sz="2100" b="1" i="0" dirty="0"/>
            </a:p>
          </p:txBody>
        </p:sp>
        <p:sp>
          <p:nvSpPr>
            <p:cNvPr id="61" name="正方形/長方形 60">
              <a:extLst>
                <a:ext uri="{FF2B5EF4-FFF2-40B4-BE49-F238E27FC236}">
                  <a16:creationId xmlns:a16="http://schemas.microsoft.com/office/drawing/2014/main" id="{B50FB00C-FDCC-42DC-9B75-C15145C54C87}"/>
                </a:ext>
              </a:extLst>
            </p:cNvPr>
            <p:cNvSpPr/>
            <p:nvPr/>
          </p:nvSpPr>
          <p:spPr>
            <a:xfrm>
              <a:off x="2490543" y="4741156"/>
              <a:ext cx="1476462" cy="71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ja-JP" altLang="en-US" sz="1350"/>
            </a:p>
          </p:txBody>
        </p:sp>
        <p:cxnSp>
          <p:nvCxnSpPr>
            <p:cNvPr id="63" name="直線矢印コネクタ 62">
              <a:extLst>
                <a:ext uri="{FF2B5EF4-FFF2-40B4-BE49-F238E27FC236}">
                  <a16:creationId xmlns:a16="http://schemas.microsoft.com/office/drawing/2014/main" id="{F225C09E-3206-49D9-8D1B-7587955EF9C9}"/>
                </a:ext>
              </a:extLst>
            </p:cNvPr>
            <p:cNvCxnSpPr>
              <a:cxnSpLocks/>
              <a:stCxn id="59" idx="3"/>
              <a:endCxn id="61" idx="1"/>
            </p:cNvCxnSpPr>
            <p:nvPr/>
          </p:nvCxnSpPr>
          <p:spPr>
            <a:xfrm flipV="1">
              <a:off x="1631006" y="5097682"/>
              <a:ext cx="859537" cy="153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45414373-489C-4DD7-9476-6DE02C80468B}"/>
                </a:ext>
              </a:extLst>
            </p:cNvPr>
            <p:cNvCxnSpPr>
              <a:cxnSpLocks/>
              <a:stCxn id="61" idx="3"/>
              <a:endCxn id="60" idx="1"/>
            </p:cNvCxnSpPr>
            <p:nvPr/>
          </p:nvCxnSpPr>
          <p:spPr>
            <a:xfrm>
              <a:off x="3967006" y="5097682"/>
              <a:ext cx="853123" cy="153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D33A7D7E-CEC3-4D81-B4B6-9B0196F3D571}"/>
                </a:ext>
              </a:extLst>
            </p:cNvPr>
            <p:cNvSpPr txBox="1"/>
            <p:nvPr/>
          </p:nvSpPr>
          <p:spPr>
            <a:xfrm>
              <a:off x="2611017" y="4207675"/>
              <a:ext cx="1228211" cy="533480"/>
            </a:xfrm>
            <a:prstGeom prst="rect">
              <a:avLst/>
            </a:prstGeom>
            <a:noFill/>
          </p:spPr>
          <p:txBody>
            <a:bodyPr wrap="square" rtlCol="0">
              <a:spAutoFit/>
            </a:bodyPr>
            <a:lstStyle/>
            <a:p>
              <a:pPr algn="ctr"/>
              <a:r>
                <a:rPr lang="en-US" altLang="ja-JP" sz="2000" i="0" dirty="0"/>
                <a:t>RNN</a:t>
              </a:r>
              <a:endParaRPr lang="ja-JP" altLang="en-US" sz="2000" i="0" dirty="0"/>
            </a:p>
          </p:txBody>
        </p:sp>
        <p:sp>
          <p:nvSpPr>
            <p:cNvPr id="73" name="テキスト ボックス 72">
              <a:extLst>
                <a:ext uri="{FF2B5EF4-FFF2-40B4-BE49-F238E27FC236}">
                  <a16:creationId xmlns:a16="http://schemas.microsoft.com/office/drawing/2014/main" id="{7A1C8770-9FEA-4823-B852-62CBDC61FA24}"/>
                </a:ext>
              </a:extLst>
            </p:cNvPr>
            <p:cNvSpPr txBox="1"/>
            <p:nvPr/>
          </p:nvSpPr>
          <p:spPr>
            <a:xfrm>
              <a:off x="8464491" y="4836070"/>
              <a:ext cx="1338827" cy="553997"/>
            </a:xfrm>
            <a:prstGeom prst="rect">
              <a:avLst/>
            </a:prstGeom>
            <a:noFill/>
          </p:spPr>
          <p:txBody>
            <a:bodyPr wrap="square" rtlCol="0">
              <a:spAutoFit/>
            </a:bodyPr>
            <a:lstStyle/>
            <a:p>
              <a:pPr algn="ctr"/>
              <a:r>
                <a:rPr lang="en-US" altLang="ja-JP" sz="2100" b="1" i="0" dirty="0"/>
                <a:t>x(t+1)</a:t>
              </a:r>
              <a:endParaRPr lang="ja-JP" altLang="en-US" sz="2100" b="1" i="0" dirty="0"/>
            </a:p>
          </p:txBody>
        </p:sp>
        <p:cxnSp>
          <p:nvCxnSpPr>
            <p:cNvPr id="77" name="直線矢印コネクタ 76">
              <a:extLst>
                <a:ext uri="{FF2B5EF4-FFF2-40B4-BE49-F238E27FC236}">
                  <a16:creationId xmlns:a16="http://schemas.microsoft.com/office/drawing/2014/main" id="{7131C41F-5CCB-4606-867E-E72104068F29}"/>
                </a:ext>
              </a:extLst>
            </p:cNvPr>
            <p:cNvCxnSpPr>
              <a:cxnSpLocks/>
              <a:stCxn id="60" idx="3"/>
              <a:endCxn id="73" idx="1"/>
            </p:cNvCxnSpPr>
            <p:nvPr/>
          </p:nvCxnSpPr>
          <p:spPr>
            <a:xfrm>
              <a:off x="6162034" y="5113068"/>
              <a:ext cx="2302457" cy="0"/>
            </a:xfrm>
            <a:prstGeom prst="straightConnector1">
              <a:avLst/>
            </a:prstGeom>
            <a:ln w="57150" cap="flat" cmpd="sng" algn="ctr">
              <a:solidFill>
                <a:schemeClr val="accent1">
                  <a:lumMod val="75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8" name="テキスト ボックス 77">
              <a:extLst>
                <a:ext uri="{FF2B5EF4-FFF2-40B4-BE49-F238E27FC236}">
                  <a16:creationId xmlns:a16="http://schemas.microsoft.com/office/drawing/2014/main" id="{00542E85-22A2-4955-B0E2-65CB95FC7227}"/>
                </a:ext>
              </a:extLst>
            </p:cNvPr>
            <p:cNvSpPr txBox="1"/>
            <p:nvPr/>
          </p:nvSpPr>
          <p:spPr>
            <a:xfrm>
              <a:off x="6879876" y="4501364"/>
              <a:ext cx="964035" cy="553997"/>
            </a:xfrm>
            <a:prstGeom prst="rect">
              <a:avLst/>
            </a:prstGeom>
            <a:noFill/>
          </p:spPr>
          <p:txBody>
            <a:bodyPr wrap="square" rtlCol="0">
              <a:spAutoFit/>
            </a:bodyPr>
            <a:lstStyle/>
            <a:p>
              <a:pPr algn="ctr"/>
              <a:r>
                <a:rPr lang="ja-JP" altLang="en-US" sz="2100" b="1" i="0" dirty="0">
                  <a:solidFill>
                    <a:schemeClr val="accent1">
                      <a:lumMod val="75000"/>
                    </a:schemeClr>
                  </a:solidFill>
                </a:rPr>
                <a:t>誤差</a:t>
              </a:r>
            </a:p>
          </p:txBody>
        </p:sp>
        <p:sp>
          <p:nvSpPr>
            <p:cNvPr id="88" name="テキスト ボックス 87">
              <a:extLst>
                <a:ext uri="{FF2B5EF4-FFF2-40B4-BE49-F238E27FC236}">
                  <a16:creationId xmlns:a16="http://schemas.microsoft.com/office/drawing/2014/main" id="{490608F0-26B3-4BC2-82F1-B01DA5E7F512}"/>
                </a:ext>
              </a:extLst>
            </p:cNvPr>
            <p:cNvSpPr txBox="1"/>
            <p:nvPr/>
          </p:nvSpPr>
          <p:spPr>
            <a:xfrm>
              <a:off x="666270" y="5484546"/>
              <a:ext cx="964735" cy="492443"/>
            </a:xfrm>
            <a:prstGeom prst="rect">
              <a:avLst/>
            </a:prstGeom>
            <a:noFill/>
          </p:spPr>
          <p:txBody>
            <a:bodyPr wrap="square" rtlCol="0">
              <a:spAutoFit/>
            </a:bodyPr>
            <a:lstStyle/>
            <a:p>
              <a:pPr algn="ctr"/>
              <a:r>
                <a:rPr lang="ja-JP" altLang="en-US" sz="1800" b="1" i="0" dirty="0">
                  <a:solidFill>
                    <a:srgbClr val="118CCF"/>
                  </a:solidFill>
                </a:rPr>
                <a:t>入力</a:t>
              </a:r>
            </a:p>
          </p:txBody>
        </p:sp>
        <p:sp>
          <p:nvSpPr>
            <p:cNvPr id="89" name="テキスト ボックス 88">
              <a:extLst>
                <a:ext uri="{FF2B5EF4-FFF2-40B4-BE49-F238E27FC236}">
                  <a16:creationId xmlns:a16="http://schemas.microsoft.com/office/drawing/2014/main" id="{34B2FD5F-E70D-48AB-BFAA-A1333C6CAD68}"/>
                </a:ext>
              </a:extLst>
            </p:cNvPr>
            <p:cNvSpPr txBox="1"/>
            <p:nvPr/>
          </p:nvSpPr>
          <p:spPr>
            <a:xfrm>
              <a:off x="5000665" y="5484546"/>
              <a:ext cx="964735" cy="492443"/>
            </a:xfrm>
            <a:prstGeom prst="rect">
              <a:avLst/>
            </a:prstGeom>
            <a:noFill/>
          </p:spPr>
          <p:txBody>
            <a:bodyPr wrap="square" rtlCol="0">
              <a:spAutoFit/>
            </a:bodyPr>
            <a:lstStyle/>
            <a:p>
              <a:pPr algn="ctr"/>
              <a:r>
                <a:rPr lang="ja-JP" altLang="en-US" sz="1800" b="1" i="0" dirty="0">
                  <a:solidFill>
                    <a:srgbClr val="FF0000"/>
                  </a:solidFill>
                </a:rPr>
                <a:t>出力</a:t>
              </a:r>
            </a:p>
          </p:txBody>
        </p:sp>
        <p:sp>
          <p:nvSpPr>
            <p:cNvPr id="92" name="正方形/長方形 91">
              <a:extLst>
                <a:ext uri="{FF2B5EF4-FFF2-40B4-BE49-F238E27FC236}">
                  <a16:creationId xmlns:a16="http://schemas.microsoft.com/office/drawing/2014/main" id="{FD8F324A-12F1-45B2-9B5A-A3C9FD7B22D9}"/>
                </a:ext>
              </a:extLst>
            </p:cNvPr>
            <p:cNvSpPr/>
            <p:nvPr/>
          </p:nvSpPr>
          <p:spPr>
            <a:xfrm>
              <a:off x="8285166" y="5484546"/>
              <a:ext cx="1697473" cy="492443"/>
            </a:xfrm>
            <a:prstGeom prst="rect">
              <a:avLst/>
            </a:prstGeom>
          </p:spPr>
          <p:txBody>
            <a:bodyPr wrap="none">
              <a:spAutoFit/>
            </a:bodyPr>
            <a:lstStyle/>
            <a:p>
              <a:pPr algn="ctr"/>
              <a:r>
                <a:rPr lang="ja-JP" altLang="en-US" sz="1800" b="1" i="0" dirty="0">
                  <a:solidFill>
                    <a:srgbClr val="FF0000"/>
                  </a:solidFill>
                </a:rPr>
                <a:t>教師データ</a:t>
              </a:r>
            </a:p>
          </p:txBody>
        </p:sp>
      </p:grpSp>
      <p:sp>
        <p:nvSpPr>
          <p:cNvPr id="94" name="テキスト ボックス 93">
            <a:extLst>
              <a:ext uri="{FF2B5EF4-FFF2-40B4-BE49-F238E27FC236}">
                <a16:creationId xmlns:a16="http://schemas.microsoft.com/office/drawing/2014/main" id="{10A18487-2DF7-45E1-B91F-CA795A61C79B}"/>
              </a:ext>
            </a:extLst>
          </p:cNvPr>
          <p:cNvSpPr txBox="1"/>
          <p:nvPr/>
        </p:nvSpPr>
        <p:spPr>
          <a:xfrm>
            <a:off x="275083" y="2498637"/>
            <a:ext cx="1512882" cy="646331"/>
          </a:xfrm>
          <a:prstGeom prst="rect">
            <a:avLst/>
          </a:prstGeom>
          <a:noFill/>
        </p:spPr>
        <p:txBody>
          <a:bodyPr wrap="square" rtlCol="0">
            <a:spAutoFit/>
          </a:bodyPr>
          <a:lstStyle/>
          <a:p>
            <a:r>
              <a:rPr lang="en-US" altLang="ja-JP" sz="1800" b="1" i="0" dirty="0"/>
              <a:t>t=1</a:t>
            </a:r>
            <a:r>
              <a:rPr lang="ja-JP" altLang="en-US" sz="1800" b="1" i="0" dirty="0"/>
              <a:t> ～ </a:t>
            </a:r>
            <a:r>
              <a:rPr lang="en-US" altLang="ja-JP" sz="1800" b="1" i="0" dirty="0"/>
              <a:t>t=500</a:t>
            </a:r>
          </a:p>
          <a:p>
            <a:r>
              <a:rPr lang="ja-JP" altLang="en-US" sz="1800" b="1" i="0" dirty="0" err="1"/>
              <a:t>まで</a:t>
            </a:r>
            <a:r>
              <a:rPr lang="ja-JP" altLang="en-US" sz="1800" b="1" i="0" dirty="0"/>
              <a:t>繰り返す</a:t>
            </a:r>
          </a:p>
        </p:txBody>
      </p:sp>
      <p:grpSp>
        <p:nvGrpSpPr>
          <p:cNvPr id="39" name="グループ化 38">
            <a:extLst>
              <a:ext uri="{FF2B5EF4-FFF2-40B4-BE49-F238E27FC236}">
                <a16:creationId xmlns:a16="http://schemas.microsoft.com/office/drawing/2014/main" id="{5EE772ED-F957-4912-89F9-483C57544C68}"/>
              </a:ext>
            </a:extLst>
          </p:cNvPr>
          <p:cNvGrpSpPr/>
          <p:nvPr/>
        </p:nvGrpSpPr>
        <p:grpSpPr>
          <a:xfrm>
            <a:off x="3992133" y="4202567"/>
            <a:ext cx="703445" cy="556975"/>
            <a:chOff x="10657673" y="1746124"/>
            <a:chExt cx="937926" cy="742633"/>
          </a:xfrm>
        </p:grpSpPr>
        <p:sp>
          <p:nvSpPr>
            <p:cNvPr id="37" name="矢印: 上 36">
              <a:extLst>
                <a:ext uri="{FF2B5EF4-FFF2-40B4-BE49-F238E27FC236}">
                  <a16:creationId xmlns:a16="http://schemas.microsoft.com/office/drawing/2014/main" id="{51E8C703-1D2E-4B0B-9203-7E3CD51E82D4}"/>
                </a:ext>
              </a:extLst>
            </p:cNvPr>
            <p:cNvSpPr/>
            <p:nvPr/>
          </p:nvSpPr>
          <p:spPr>
            <a:xfrm>
              <a:off x="11031622" y="1746124"/>
              <a:ext cx="167425" cy="28183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8" name="テキスト ボックス 37">
              <a:extLst>
                <a:ext uri="{FF2B5EF4-FFF2-40B4-BE49-F238E27FC236}">
                  <a16:creationId xmlns:a16="http://schemas.microsoft.com/office/drawing/2014/main" id="{CCE11CDE-92DE-495B-9B16-FFAC0F42546A}"/>
                </a:ext>
              </a:extLst>
            </p:cNvPr>
            <p:cNvSpPr txBox="1"/>
            <p:nvPr/>
          </p:nvSpPr>
          <p:spPr>
            <a:xfrm>
              <a:off x="10657673" y="1955277"/>
              <a:ext cx="937926" cy="533480"/>
            </a:xfrm>
            <a:prstGeom prst="rect">
              <a:avLst/>
            </a:prstGeom>
            <a:noFill/>
          </p:spPr>
          <p:txBody>
            <a:bodyPr wrap="square" rtlCol="0">
              <a:spAutoFit/>
            </a:bodyPr>
            <a:lstStyle/>
            <a:p>
              <a:pPr algn="ctr"/>
              <a:r>
                <a:rPr lang="en-US" altLang="ja-JP" sz="2000" i="0" dirty="0"/>
                <a:t>now</a:t>
              </a:r>
              <a:endParaRPr lang="ja-JP" altLang="en-US" sz="2000" i="0" dirty="0"/>
            </a:p>
          </p:txBody>
        </p:sp>
      </p:grpSp>
      <p:sp>
        <p:nvSpPr>
          <p:cNvPr id="43" name="タイトル 1">
            <a:extLst>
              <a:ext uri="{FF2B5EF4-FFF2-40B4-BE49-F238E27FC236}">
                <a16:creationId xmlns:a16="http://schemas.microsoft.com/office/drawing/2014/main" id="{440E5016-B5AA-44DA-AFC8-A20B5267F496}"/>
              </a:ext>
            </a:extLst>
          </p:cNvPr>
          <p:cNvSpPr txBox="1">
            <a:spLocks/>
          </p:cNvSpPr>
          <p:nvPr/>
        </p:nvSpPr>
        <p:spPr bwMode="auto">
          <a:xfrm>
            <a:off x="0" y="-1"/>
            <a:ext cx="9144000" cy="11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kumimoji="1" sz="2400">
                <a:solidFill>
                  <a:schemeClr val="tx1"/>
                </a:solidFill>
                <a:latin typeface="+mj-lt"/>
                <a:ea typeface="+mj-ea"/>
                <a:cs typeface="ＭＳ Ｐゴシック" charset="0"/>
              </a:defRPr>
            </a:lvl1pPr>
            <a:lvl2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2pPr>
            <a:lvl3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3pPr>
            <a:lvl4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4pPr>
            <a:lvl5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5pPr>
            <a:lvl6pPr marL="457200" algn="l" rtl="0" eaLnBrk="0" fontAlgn="base" hangingPunct="0">
              <a:spcBef>
                <a:spcPct val="0"/>
              </a:spcBef>
              <a:spcAft>
                <a:spcPct val="0"/>
              </a:spcAft>
              <a:defRPr sz="2400">
                <a:solidFill>
                  <a:schemeClr val="tx1"/>
                </a:solidFill>
                <a:latin typeface="Times" charset="0"/>
                <a:ea typeface="ＭＳ Ｐゴシック" charset="-128"/>
              </a:defRPr>
            </a:lvl6pPr>
            <a:lvl7pPr marL="914400" algn="l" rtl="0" eaLnBrk="0" fontAlgn="base" hangingPunct="0">
              <a:spcBef>
                <a:spcPct val="0"/>
              </a:spcBef>
              <a:spcAft>
                <a:spcPct val="0"/>
              </a:spcAft>
              <a:defRPr sz="2400">
                <a:solidFill>
                  <a:schemeClr val="tx1"/>
                </a:solidFill>
                <a:latin typeface="Times" charset="0"/>
                <a:ea typeface="ＭＳ Ｐゴシック" charset="-128"/>
              </a:defRPr>
            </a:lvl7pPr>
            <a:lvl8pPr marL="1371600" algn="l" rtl="0" eaLnBrk="0" fontAlgn="base" hangingPunct="0">
              <a:spcBef>
                <a:spcPct val="0"/>
              </a:spcBef>
              <a:spcAft>
                <a:spcPct val="0"/>
              </a:spcAft>
              <a:defRPr sz="2400">
                <a:solidFill>
                  <a:schemeClr val="tx1"/>
                </a:solidFill>
                <a:latin typeface="Times" charset="0"/>
                <a:ea typeface="ＭＳ Ｐゴシック" charset="-128"/>
              </a:defRPr>
            </a:lvl8pPr>
            <a:lvl9pPr marL="1828800" algn="l" rtl="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ja-JP" altLang="en-US" sz="3000" i="0" kern="0" dirty="0"/>
              <a:t>① </a:t>
            </a:r>
            <a:r>
              <a:rPr lang="ja-JP" altLang="en-US" sz="3000" i="0" kern="0" dirty="0">
                <a:latin typeface="+mj-ea"/>
              </a:rPr>
              <a:t>リカレントニューラルネットワーク</a:t>
            </a:r>
            <a:r>
              <a:rPr lang="ja-JP" altLang="en-US" sz="3000" i="0" kern="0" dirty="0"/>
              <a:t>を用いて対象を学習</a:t>
            </a:r>
          </a:p>
        </p:txBody>
      </p:sp>
      <p:sp>
        <p:nvSpPr>
          <p:cNvPr id="47" name="テキスト ボックス 46">
            <a:extLst>
              <a:ext uri="{FF2B5EF4-FFF2-40B4-BE49-F238E27FC236}">
                <a16:creationId xmlns:a16="http://schemas.microsoft.com/office/drawing/2014/main" id="{146AFD47-F44D-472B-B11D-0BF79DE01F32}"/>
              </a:ext>
            </a:extLst>
          </p:cNvPr>
          <p:cNvSpPr txBox="1"/>
          <p:nvPr/>
        </p:nvSpPr>
        <p:spPr>
          <a:xfrm>
            <a:off x="7145172" y="2864873"/>
            <a:ext cx="1951298" cy="646331"/>
          </a:xfrm>
          <a:prstGeom prst="rect">
            <a:avLst/>
          </a:prstGeom>
          <a:noFill/>
        </p:spPr>
        <p:txBody>
          <a:bodyPr wrap="square" rtlCol="0">
            <a:spAutoFit/>
          </a:bodyPr>
          <a:lstStyle/>
          <a:p>
            <a:r>
              <a:rPr lang="ja-JP" altLang="en-US" sz="1800" b="1" i="0" dirty="0"/>
              <a:t>繰り返すことで</a:t>
            </a:r>
            <a:endParaRPr lang="en-US" altLang="ja-JP" sz="1800" b="1" i="0" dirty="0"/>
          </a:p>
          <a:p>
            <a:r>
              <a:rPr lang="ja-JP" altLang="en-US" sz="1800" b="1" i="0" dirty="0"/>
              <a:t>誤差が減っていく</a:t>
            </a:r>
            <a:endParaRPr lang="en-US" altLang="ja-JP" sz="1800" b="1" i="0" dirty="0"/>
          </a:p>
        </p:txBody>
      </p:sp>
    </p:spTree>
    <p:extLst>
      <p:ext uri="{BB962C8B-B14F-4D97-AF65-F5344CB8AC3E}">
        <p14:creationId xmlns:p14="http://schemas.microsoft.com/office/powerpoint/2010/main" val="1694051959"/>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C1AB2A2C-4F91-4174-88B2-D5C62139A680}"/>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15" name="図 14">
            <a:extLst>
              <a:ext uri="{FF2B5EF4-FFF2-40B4-BE49-F238E27FC236}">
                <a16:creationId xmlns:a16="http://schemas.microsoft.com/office/drawing/2014/main" id="{E7C36A09-550E-42AA-A764-2A13AFBAF286}"/>
              </a:ext>
            </a:extLst>
          </p:cNvPr>
          <p:cNvPicPr>
            <a:picLocks noChangeAspect="1"/>
          </p:cNvPicPr>
          <p:nvPr/>
        </p:nvPicPr>
        <p:blipFill>
          <a:blip r:embed="rId3"/>
          <a:stretch>
            <a:fillRect/>
          </a:stretch>
        </p:blipFill>
        <p:spPr>
          <a:xfrm>
            <a:off x="1241498" y="3179519"/>
            <a:ext cx="6660998" cy="3256015"/>
          </a:xfrm>
          <a:prstGeom prst="rect">
            <a:avLst/>
          </a:prstGeom>
        </p:spPr>
      </p:pic>
      <p:sp>
        <p:nvSpPr>
          <p:cNvPr id="2" name="タイトル 1">
            <a:extLst>
              <a:ext uri="{FF2B5EF4-FFF2-40B4-BE49-F238E27FC236}">
                <a16:creationId xmlns:a16="http://schemas.microsoft.com/office/drawing/2014/main" id="{4B5C7F61-E64F-4B99-9723-D203790D0C74}"/>
              </a:ext>
            </a:extLst>
          </p:cNvPr>
          <p:cNvSpPr>
            <a:spLocks noGrp="1"/>
          </p:cNvSpPr>
          <p:nvPr>
            <p:ph type="title"/>
          </p:nvPr>
        </p:nvSpPr>
        <p:spPr>
          <a:xfrm>
            <a:off x="-1" y="1"/>
            <a:ext cx="9144000" cy="1118585"/>
          </a:xfrm>
        </p:spPr>
        <p:txBody>
          <a:bodyPr>
            <a:normAutofit/>
          </a:bodyPr>
          <a:lstStyle/>
          <a:p>
            <a:pPr algn="ctr"/>
            <a:r>
              <a:rPr lang="ja-JP" altLang="en-US" sz="3000" dirty="0"/>
              <a:t>② 学習損失を求める</a:t>
            </a:r>
          </a:p>
        </p:txBody>
      </p:sp>
      <p:grpSp>
        <p:nvGrpSpPr>
          <p:cNvPr id="13" name="グループ化 12">
            <a:extLst>
              <a:ext uri="{FF2B5EF4-FFF2-40B4-BE49-F238E27FC236}">
                <a16:creationId xmlns:a16="http://schemas.microsoft.com/office/drawing/2014/main" id="{66688F86-EB41-4446-8CE7-507FBB6A3B19}"/>
              </a:ext>
            </a:extLst>
          </p:cNvPr>
          <p:cNvGrpSpPr/>
          <p:nvPr/>
        </p:nvGrpSpPr>
        <p:grpSpPr>
          <a:xfrm>
            <a:off x="2608877" y="3209045"/>
            <a:ext cx="2229503" cy="1136675"/>
            <a:chOff x="268965" y="3461058"/>
            <a:chExt cx="2334175" cy="1290743"/>
          </a:xfrm>
        </p:grpSpPr>
        <p:sp>
          <p:nvSpPr>
            <p:cNvPr id="8" name="吹き出し: 角を丸めた四角形 7">
              <a:extLst>
                <a:ext uri="{FF2B5EF4-FFF2-40B4-BE49-F238E27FC236}">
                  <a16:creationId xmlns:a16="http://schemas.microsoft.com/office/drawing/2014/main" id="{36EC59C7-3EDD-4D94-AE8C-43798977D7AA}"/>
                </a:ext>
              </a:extLst>
            </p:cNvPr>
            <p:cNvSpPr/>
            <p:nvPr/>
          </p:nvSpPr>
          <p:spPr>
            <a:xfrm>
              <a:off x="268965" y="3461058"/>
              <a:ext cx="2334175" cy="1290743"/>
            </a:xfrm>
            <a:prstGeom prst="wedgeRoundRectCallout">
              <a:avLst>
                <a:gd name="adj1" fmla="val 37585"/>
                <a:gd name="adj2" fmla="val 62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600" i="0" dirty="0">
                  <a:solidFill>
                    <a:srgbClr val="FF0000"/>
                  </a:solidFill>
                </a:rPr>
                <a:t>t = 250</a:t>
              </a:r>
              <a:r>
                <a:rPr lang="ja-JP" altLang="en-US" sz="1600" i="0" dirty="0">
                  <a:solidFill>
                    <a:srgbClr val="FF0000"/>
                  </a:solidFill>
                </a:rPr>
                <a:t>を境に</a:t>
              </a:r>
              <a:endParaRPr lang="en-US" altLang="ja-JP" sz="1600" i="0" dirty="0">
                <a:solidFill>
                  <a:srgbClr val="FF0000"/>
                </a:solidFill>
              </a:endParaRPr>
            </a:p>
            <a:p>
              <a:pPr algn="ctr"/>
              <a:r>
                <a:rPr lang="ja-JP" altLang="en-US" sz="1600" i="0" dirty="0">
                  <a:solidFill>
                    <a:srgbClr val="FF0000"/>
                  </a:solidFill>
                </a:rPr>
                <a:t>学習損失が激しく増加</a:t>
              </a:r>
              <a:endParaRPr lang="en-US" altLang="ja-JP" sz="1600" i="0" dirty="0">
                <a:solidFill>
                  <a:srgbClr val="FF0000"/>
                </a:solidFill>
              </a:endParaRPr>
            </a:p>
            <a:p>
              <a:pPr algn="ctr"/>
              <a:endParaRPr lang="en-US" altLang="ja-JP" sz="1600" i="0" dirty="0">
                <a:solidFill>
                  <a:srgbClr val="FF0000"/>
                </a:solidFill>
              </a:endParaRPr>
            </a:p>
            <a:p>
              <a:pPr algn="ctr"/>
              <a:r>
                <a:rPr lang="ja-JP" altLang="en-US" sz="1600" i="0" dirty="0">
                  <a:solidFill>
                    <a:srgbClr val="FF0000"/>
                  </a:solidFill>
                </a:rPr>
                <a:t>パラメータ変化点</a:t>
              </a:r>
            </a:p>
          </p:txBody>
        </p:sp>
        <p:sp>
          <p:nvSpPr>
            <p:cNvPr id="12" name="テキスト ボックス 11">
              <a:extLst>
                <a:ext uri="{FF2B5EF4-FFF2-40B4-BE49-F238E27FC236}">
                  <a16:creationId xmlns:a16="http://schemas.microsoft.com/office/drawing/2014/main" id="{70F742BF-EF20-4BF0-9939-2D7C9064BC6F}"/>
                </a:ext>
              </a:extLst>
            </p:cNvPr>
            <p:cNvSpPr txBox="1"/>
            <p:nvPr/>
          </p:nvSpPr>
          <p:spPr>
            <a:xfrm>
              <a:off x="1128927" y="4106430"/>
              <a:ext cx="614250" cy="320410"/>
            </a:xfrm>
            <a:prstGeom prst="rect">
              <a:avLst/>
            </a:prstGeom>
            <a:noFill/>
          </p:spPr>
          <p:txBody>
            <a:bodyPr vert="eaVert" wrap="square" rtlCol="0">
              <a:spAutoFit/>
            </a:bodyPr>
            <a:lstStyle/>
            <a:p>
              <a:pPr algn="ctr"/>
              <a:r>
                <a:rPr lang="en-US" altLang="ja-JP" sz="2400" b="1" i="0" dirty="0">
                  <a:solidFill>
                    <a:srgbClr val="FF0000"/>
                  </a:solidFill>
                </a:rPr>
                <a:t>=</a:t>
              </a:r>
              <a:endParaRPr lang="ja-JP" altLang="en-US" sz="2400" b="1" i="0" dirty="0">
                <a:solidFill>
                  <a:srgbClr val="FF0000"/>
                </a:solidFill>
              </a:endParaRPr>
            </a:p>
          </p:txBody>
        </p:sp>
      </p:grpSp>
      <p:grpSp>
        <p:nvGrpSpPr>
          <p:cNvPr id="7" name="グループ化 6">
            <a:extLst>
              <a:ext uri="{FF2B5EF4-FFF2-40B4-BE49-F238E27FC236}">
                <a16:creationId xmlns:a16="http://schemas.microsoft.com/office/drawing/2014/main" id="{6DE0CB84-3626-464C-AC81-A61909F7AD2D}"/>
              </a:ext>
            </a:extLst>
          </p:cNvPr>
          <p:cNvGrpSpPr/>
          <p:nvPr/>
        </p:nvGrpSpPr>
        <p:grpSpPr>
          <a:xfrm>
            <a:off x="327369" y="1015987"/>
            <a:ext cx="8489260" cy="1268800"/>
            <a:chOff x="327370" y="1470942"/>
            <a:chExt cx="8489260" cy="1268800"/>
          </a:xfrm>
        </p:grpSpPr>
        <p:grpSp>
          <p:nvGrpSpPr>
            <p:cNvPr id="4" name="グループ化 3">
              <a:extLst>
                <a:ext uri="{FF2B5EF4-FFF2-40B4-BE49-F238E27FC236}">
                  <a16:creationId xmlns:a16="http://schemas.microsoft.com/office/drawing/2014/main" id="{61BACA92-D2EF-4245-A19E-F60FE4B2B0C3}"/>
                </a:ext>
              </a:extLst>
            </p:cNvPr>
            <p:cNvGrpSpPr/>
            <p:nvPr/>
          </p:nvGrpSpPr>
          <p:grpSpPr>
            <a:xfrm>
              <a:off x="327370" y="1470942"/>
              <a:ext cx="8489260" cy="1268800"/>
              <a:chOff x="394855" y="1615398"/>
              <a:chExt cx="10850003" cy="1253593"/>
            </a:xfrm>
          </p:grpSpPr>
          <p:sp>
            <p:nvSpPr>
              <p:cNvPr id="5" name="テキスト ボックス 4">
                <a:extLst>
                  <a:ext uri="{FF2B5EF4-FFF2-40B4-BE49-F238E27FC236}">
                    <a16:creationId xmlns:a16="http://schemas.microsoft.com/office/drawing/2014/main" id="{29E900CC-9C12-4F71-AF68-96553F93F591}"/>
                  </a:ext>
                </a:extLst>
              </p:cNvPr>
              <p:cNvSpPr txBox="1"/>
              <p:nvPr/>
            </p:nvSpPr>
            <p:spPr>
              <a:xfrm>
                <a:off x="394855" y="1848819"/>
                <a:ext cx="10850003" cy="102017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altLang="ja-JP" i="1" dirty="0">
                  <a:latin typeface="Cambria Math" panose="02040503050406030204" pitchFamily="18" charset="0"/>
                </a:endParaRPr>
              </a:p>
            </p:txBody>
          </p:sp>
          <p:sp>
            <p:nvSpPr>
              <p:cNvPr id="6" name="テキスト ボックス 5">
                <a:extLst>
                  <a:ext uri="{FF2B5EF4-FFF2-40B4-BE49-F238E27FC236}">
                    <a16:creationId xmlns:a16="http://schemas.microsoft.com/office/drawing/2014/main" id="{18036DE3-2B09-4108-82B7-C4932E268C0E}"/>
                  </a:ext>
                </a:extLst>
              </p:cNvPr>
              <p:cNvSpPr txBox="1"/>
              <p:nvPr/>
            </p:nvSpPr>
            <p:spPr>
              <a:xfrm>
                <a:off x="3469669" y="1615398"/>
                <a:ext cx="4700372" cy="456132"/>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ja-JP" altLang="en-US" sz="2400" b="1" i="0" dirty="0">
                    <a:solidFill>
                      <a:schemeClr val="tx1"/>
                    </a:solidFill>
                  </a:rPr>
                  <a:t>損失関数</a:t>
                </a:r>
                <a:r>
                  <a:rPr lang="en-US" altLang="ja-JP" sz="2400" b="1" i="0" dirty="0">
                    <a:solidFill>
                      <a:schemeClr val="tx1"/>
                    </a:solidFill>
                  </a:rPr>
                  <a:t>:</a:t>
                </a:r>
                <a:r>
                  <a:rPr lang="ja-JP" altLang="en-US" sz="2400" b="1" i="0" dirty="0">
                    <a:solidFill>
                      <a:schemeClr val="tx1"/>
                    </a:solidFill>
                  </a:rPr>
                  <a:t>平均二乗誤差</a:t>
                </a:r>
              </a:p>
            </p:txBody>
          </p:sp>
        </p:gr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268CB74-9ED7-42E0-9549-C06CC74E03E1}"/>
                    </a:ext>
                  </a:extLst>
                </p:cNvPr>
                <p:cNvSpPr txBox="1"/>
                <p:nvPr/>
              </p:nvSpPr>
              <p:spPr>
                <a:xfrm>
                  <a:off x="1317283" y="2028198"/>
                  <a:ext cx="7042197" cy="707886"/>
                </a:xfrm>
                <a:prstGeom prst="rect">
                  <a:avLst/>
                </a:prstGeom>
                <a:noFill/>
              </p:spPr>
              <p:txBody>
                <a:bodyPr wrap="square" rtlCol="0">
                  <a:spAutoFit/>
                </a:bodyPr>
                <a:lstStyle/>
                <a:p>
                  <a14:m>
                    <m:oMath xmlns:m="http://schemas.openxmlformats.org/officeDocument/2006/math">
                      <m:r>
                        <a:rPr lang="en-US" altLang="ja-JP" sz="2800" smtClean="0">
                          <a:latin typeface="Cambria Math" panose="02040503050406030204" pitchFamily="18" charset="0"/>
                        </a:rPr>
                        <m:t>𝐸</m:t>
                      </m:r>
                      <m:r>
                        <a:rPr lang="en-US" altLang="ja-JP" sz="2800" smtClean="0">
                          <a:latin typeface="Cambria Math" panose="02040503050406030204" pitchFamily="18" charset="0"/>
                        </a:rPr>
                        <m:t>(</m:t>
                      </m:r>
                      <m:r>
                        <a:rPr lang="en-US" altLang="ja-JP" sz="2800" smtClean="0">
                          <a:latin typeface="Cambria Math" panose="02040503050406030204" pitchFamily="18" charset="0"/>
                        </a:rPr>
                        <m:t>𝑡</m:t>
                      </m:r>
                      <m:r>
                        <a:rPr lang="en-US" altLang="ja-JP" sz="2800" smtClean="0">
                          <a:latin typeface="Cambria Math" panose="02040503050406030204" pitchFamily="18" charset="0"/>
                        </a:rPr>
                        <m:t>)=</m:t>
                      </m:r>
                      <m:sSup>
                        <m:sSupPr>
                          <m:ctrlPr>
                            <a:rPr lang="en-US" altLang="ja-JP" sz="2800" i="1" smtClean="0">
                              <a:latin typeface="Cambria Math" panose="02040503050406030204" pitchFamily="18" charset="0"/>
                            </a:rPr>
                          </m:ctrlPr>
                        </m:sSupPr>
                        <m:e>
                          <m:r>
                            <a:rPr lang="en-US" altLang="ja-JP" sz="2800">
                              <a:latin typeface="Cambria Math" panose="02040503050406030204" pitchFamily="18" charset="0"/>
                            </a:rPr>
                            <m:t>(</m:t>
                          </m:r>
                          <m:r>
                            <a:rPr lang="en-US" altLang="ja-JP" sz="2800" b="0" i="1" smtClean="0">
                              <a:latin typeface="Cambria Math" panose="02040503050406030204" pitchFamily="18" charset="0"/>
                            </a:rPr>
                            <m:t>𝑥</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𝑦</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𝑡</m:t>
                          </m:r>
                          <m:r>
                            <a:rPr lang="en-US" altLang="ja-JP" sz="2800" b="0" i="1" smtClean="0">
                              <a:latin typeface="Cambria Math" panose="02040503050406030204" pitchFamily="18" charset="0"/>
                            </a:rPr>
                            <m:t>)</m:t>
                          </m:r>
                          <m:r>
                            <a:rPr lang="en-US" altLang="ja-JP" sz="2800">
                              <a:latin typeface="Cambria Math" panose="02040503050406030204" pitchFamily="18" charset="0"/>
                            </a:rPr>
                            <m:t>)</m:t>
                          </m:r>
                        </m:e>
                        <m:sup>
                          <m:r>
                            <a:rPr lang="en-US" altLang="ja-JP" sz="2800">
                              <a:latin typeface="Cambria Math" panose="02040503050406030204" pitchFamily="18" charset="0"/>
                            </a:rPr>
                            <m:t>2</m:t>
                          </m:r>
                        </m:sup>
                      </m:sSup>
                    </m:oMath>
                  </a14:m>
                  <a:r>
                    <a:rPr lang="en-US" altLang="ja-JP" sz="2800" dirty="0"/>
                    <a:t>	</a:t>
                  </a:r>
                  <a:r>
                    <a:rPr lang="en-US" altLang="ja-JP" sz="2800" i="0" dirty="0"/>
                    <a:t>   (</a:t>
                  </a:r>
                  <a:r>
                    <a:rPr lang="en-US" altLang="ja-JP" sz="2800" dirty="0"/>
                    <a:t>t</a:t>
                  </a:r>
                  <a:r>
                    <a:rPr lang="ja-JP" altLang="en-US" sz="2800" i="0" dirty="0"/>
                    <a:t> </a:t>
                  </a:r>
                  <a:r>
                    <a:rPr lang="en-US" altLang="ja-JP" sz="2800" i="0" dirty="0"/>
                    <a:t>=1, 2, 3, ... , 500)</a:t>
                  </a:r>
                </a:p>
                <a:p>
                  <a:endParaRPr kumimoji="1" lang="ja-JP" altLang="en-US" dirty="0"/>
                </a:p>
              </p:txBody>
            </p:sp>
          </mc:Choice>
          <mc:Fallback xmlns="">
            <p:sp>
              <p:nvSpPr>
                <p:cNvPr id="3" name="テキスト ボックス 2">
                  <a:extLst>
                    <a:ext uri="{FF2B5EF4-FFF2-40B4-BE49-F238E27FC236}">
                      <a16:creationId xmlns:a16="http://schemas.microsoft.com/office/drawing/2014/main" id="{6268CB74-9ED7-42E0-9549-C06CC74E03E1}"/>
                    </a:ext>
                  </a:extLst>
                </p:cNvPr>
                <p:cNvSpPr txBox="1">
                  <a:spLocks noRot="1" noChangeAspect="1" noMove="1" noResize="1" noEditPoints="1" noAdjustHandles="1" noChangeArrowheads="1" noChangeShapeType="1" noTextEdit="1"/>
                </p:cNvSpPr>
                <p:nvPr/>
              </p:nvSpPr>
              <p:spPr>
                <a:xfrm>
                  <a:off x="1317283" y="2028198"/>
                  <a:ext cx="7042197" cy="707886"/>
                </a:xfrm>
                <a:prstGeom prst="rect">
                  <a:avLst/>
                </a:prstGeom>
                <a:blipFill>
                  <a:blip r:embed="rId4"/>
                  <a:stretch>
                    <a:fillRect t="-10345"/>
                  </a:stretch>
                </a:blipFill>
              </p:spPr>
              <p:txBody>
                <a:bodyPr/>
                <a:lstStyle/>
                <a:p>
                  <a:r>
                    <a:rPr lang="ja-JP" altLang="en-US">
                      <a:noFill/>
                    </a:rPr>
                    <a:t> </a:t>
                  </a:r>
                </a:p>
              </p:txBody>
            </p:sp>
          </mc:Fallback>
        </mc:AlternateContent>
      </p:grpSp>
      <p:sp>
        <p:nvSpPr>
          <p:cNvPr id="10" name="正方形/長方形 9">
            <a:extLst>
              <a:ext uri="{FF2B5EF4-FFF2-40B4-BE49-F238E27FC236}">
                <a16:creationId xmlns:a16="http://schemas.microsoft.com/office/drawing/2014/main" id="{45DB69FB-4711-4AF1-9853-0A38CBDB7EDE}"/>
              </a:ext>
            </a:extLst>
          </p:cNvPr>
          <p:cNvSpPr/>
          <p:nvPr/>
        </p:nvSpPr>
        <p:spPr>
          <a:xfrm>
            <a:off x="-3" y="2455154"/>
            <a:ext cx="9144000" cy="553998"/>
          </a:xfrm>
          <a:prstGeom prst="rect">
            <a:avLst/>
          </a:prstGeom>
        </p:spPr>
        <p:txBody>
          <a:bodyPr wrap="square">
            <a:spAutoFit/>
          </a:bodyPr>
          <a:lstStyle/>
          <a:p>
            <a:pPr algn="ctr"/>
            <a:r>
              <a:rPr lang="ja-JP" altLang="en-US" sz="3000" i="0" dirty="0"/>
              <a:t>③グラフで表示 </a:t>
            </a:r>
            <a:r>
              <a:rPr lang="en-US" altLang="ja-JP" sz="3000" i="0" dirty="0"/>
              <a:t>( 1000epoch</a:t>
            </a:r>
            <a:r>
              <a:rPr lang="ja-JP" altLang="en-US" sz="3000" i="0" dirty="0"/>
              <a:t>目</a:t>
            </a:r>
            <a:r>
              <a:rPr lang="en-US" altLang="ja-JP" sz="3000" i="0" dirty="0"/>
              <a:t> )</a:t>
            </a:r>
            <a:endParaRPr lang="ja-JP" altLang="en-US" sz="3000" i="0" dirty="0"/>
          </a:p>
        </p:txBody>
      </p:sp>
      <p:sp>
        <p:nvSpPr>
          <p:cNvPr id="9" name="吹き出し: 角を丸めた四角形 8">
            <a:extLst>
              <a:ext uri="{FF2B5EF4-FFF2-40B4-BE49-F238E27FC236}">
                <a16:creationId xmlns:a16="http://schemas.microsoft.com/office/drawing/2014/main" id="{059C0332-CE91-4C07-A4E4-C3BDDC882637}"/>
              </a:ext>
            </a:extLst>
          </p:cNvPr>
          <p:cNvSpPr/>
          <p:nvPr/>
        </p:nvSpPr>
        <p:spPr bwMode="auto">
          <a:xfrm>
            <a:off x="327369" y="2235025"/>
            <a:ext cx="1415881" cy="432942"/>
          </a:xfrm>
          <a:prstGeom prst="wedgeRoundRectCallout">
            <a:avLst>
              <a:gd name="adj1" fmla="val 140355"/>
              <a:gd name="adj2" fmla="val -83822"/>
              <a:gd name="adj3" fmla="val 16667"/>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ja-JP" altLang="en-US" sz="2000" b="0" i="0" u="none" strike="noStrike" cap="none" normalizeH="0" baseline="0" dirty="0">
                <a:ln>
                  <a:noFill/>
                </a:ln>
                <a:solidFill>
                  <a:schemeClr val="accent1">
                    <a:lumMod val="75000"/>
                  </a:schemeClr>
                </a:solidFill>
                <a:effectLst/>
                <a:latin typeface="ＭＳ Ｐゴシック" charset="-128"/>
                <a:ea typeface="ＭＳ Ｐゴシック" charset="-128"/>
              </a:rPr>
              <a:t>誤差</a:t>
            </a:r>
          </a:p>
        </p:txBody>
      </p:sp>
      <p:cxnSp>
        <p:nvCxnSpPr>
          <p:cNvPr id="16" name="直線コネクタ 15">
            <a:extLst>
              <a:ext uri="{FF2B5EF4-FFF2-40B4-BE49-F238E27FC236}">
                <a16:creationId xmlns:a16="http://schemas.microsoft.com/office/drawing/2014/main" id="{8562F32E-9FED-439F-9411-723B8FE48A69}"/>
              </a:ext>
            </a:extLst>
          </p:cNvPr>
          <p:cNvCxnSpPr>
            <a:cxnSpLocks/>
          </p:cNvCxnSpPr>
          <p:nvPr/>
        </p:nvCxnSpPr>
        <p:spPr bwMode="auto">
          <a:xfrm>
            <a:off x="2733162" y="2050742"/>
            <a:ext cx="1625774" cy="0"/>
          </a:xfrm>
          <a:prstGeom prst="line">
            <a:avLst/>
          </a:prstGeom>
          <a:solidFill>
            <a:schemeClr val="accent1"/>
          </a:solidFill>
          <a:ln w="28575"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44167156"/>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679E9AA-0054-402B-8248-1B4F3E10951E}"/>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C9B87918-7112-49DD-AE63-BFBD1BE3D244}"/>
              </a:ext>
            </a:extLst>
          </p:cNvPr>
          <p:cNvSpPr>
            <a:spLocks noGrp="1"/>
          </p:cNvSpPr>
          <p:nvPr>
            <p:ph type="title"/>
          </p:nvPr>
        </p:nvSpPr>
        <p:spPr>
          <a:xfrm>
            <a:off x="0" y="2974574"/>
            <a:ext cx="9144000" cy="908851"/>
          </a:xfrm>
        </p:spPr>
        <p:txBody>
          <a:bodyPr>
            <a:noAutofit/>
          </a:bodyPr>
          <a:lstStyle/>
          <a:p>
            <a:pPr algn="ctr"/>
            <a:r>
              <a:rPr lang="ja-JP" altLang="en-US" sz="6000" b="0" dirty="0">
                <a:latin typeface="+mn-ea"/>
                <a:ea typeface="+mn-ea"/>
              </a:rPr>
              <a:t>シミュレーション結果</a:t>
            </a:r>
            <a:endParaRPr kumimoji="1" lang="ja-JP" altLang="en-US" sz="6000" b="0" dirty="0">
              <a:latin typeface="+mn-ea"/>
              <a:ea typeface="+mn-ea"/>
            </a:endParaRPr>
          </a:p>
        </p:txBody>
      </p:sp>
    </p:spTree>
    <p:extLst>
      <p:ext uri="{BB962C8B-B14F-4D97-AF65-F5344CB8AC3E}">
        <p14:creationId xmlns:p14="http://schemas.microsoft.com/office/powerpoint/2010/main" val="934446125"/>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6DF38909-EC7E-45FC-898C-795C941C62A4}"/>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1242"/>
            <a:ext cx="8024911" cy="4177969"/>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lang="ja-JP" altLang="en-US" sz="3000" dirty="0"/>
              <a:t>シミュレーション</a:t>
            </a:r>
            <a:r>
              <a:rPr kumimoji="1" lang="ja-JP" altLang="en-US" sz="3000" dirty="0"/>
              <a:t>結果 </a:t>
            </a:r>
            <a:r>
              <a:rPr kumimoji="1" lang="en-US" altLang="ja-JP" sz="3000" dirty="0"/>
              <a:t>( a(t) = 3.7</a:t>
            </a:r>
            <a:r>
              <a:rPr kumimoji="1" lang="ja-JP" altLang="en-US" sz="3000" dirty="0"/>
              <a:t> → </a:t>
            </a:r>
            <a:r>
              <a:rPr kumimoji="1" lang="en-US" altLang="ja-JP" sz="3000" dirty="0"/>
              <a:t>4.0 )</a:t>
            </a:r>
            <a:endParaRPr kumimoji="1" lang="ja-JP" altLang="en-US" sz="3000" dirty="0"/>
          </a:p>
        </p:txBody>
      </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396734" cy="369333"/>
            <a:chOff x="1764738" y="5330404"/>
            <a:chExt cx="4528978"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3.7</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9" y="5330404"/>
              <a:ext cx="1680237"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31" name="グループ化 30">
            <a:extLst>
              <a:ext uri="{FF2B5EF4-FFF2-40B4-BE49-F238E27FC236}">
                <a16:creationId xmlns:a16="http://schemas.microsoft.com/office/drawing/2014/main" id="{8EB3766F-669F-4424-A705-40C9A9E51574}"/>
              </a:ext>
            </a:extLst>
          </p:cNvPr>
          <p:cNvGrpSpPr/>
          <p:nvPr/>
        </p:nvGrpSpPr>
        <p:grpSpPr>
          <a:xfrm>
            <a:off x="484654" y="1436075"/>
            <a:ext cx="8627262" cy="3817153"/>
            <a:chOff x="1181564" y="908435"/>
            <a:chExt cx="10776657" cy="4565633"/>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grpSp>
    </p:spTree>
    <p:extLst>
      <p:ext uri="{BB962C8B-B14F-4D97-AF65-F5344CB8AC3E}">
        <p14:creationId xmlns:p14="http://schemas.microsoft.com/office/powerpoint/2010/main" val="1295733678"/>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F365CA1F-BC68-4CC4-928B-D6E9B9BCE6E2}"/>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1242"/>
            <a:ext cx="8024911" cy="4177969"/>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lang="ja-JP" altLang="en-US" sz="3000" dirty="0"/>
              <a:t>シミュレーション</a:t>
            </a:r>
            <a:r>
              <a:rPr kumimoji="1" lang="ja-JP" altLang="en-US" sz="3000" dirty="0"/>
              <a:t>結果 </a:t>
            </a:r>
            <a:r>
              <a:rPr kumimoji="1" lang="en-US" altLang="ja-JP" sz="3000" dirty="0"/>
              <a:t>( a(t) = 3.7</a:t>
            </a:r>
            <a:r>
              <a:rPr kumimoji="1" lang="ja-JP" altLang="en-US" sz="3000" dirty="0"/>
              <a:t> →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84654" y="1315623"/>
            <a:ext cx="8627262" cy="4883247"/>
            <a:chOff x="1122841" y="806309"/>
            <a:chExt cx="10776657" cy="5840770"/>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059266"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806309"/>
              <a:ext cx="10776657" cy="4709704"/>
              <a:chOff x="1181564" y="764364"/>
              <a:chExt cx="10776657" cy="4709704"/>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482055" y="764364"/>
                <a:ext cx="1271867" cy="441752"/>
              </a:xfrm>
              <a:prstGeom prst="rect">
                <a:avLst/>
              </a:prstGeom>
              <a:noFill/>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396734" cy="369333"/>
            <a:chOff x="1764738" y="5330404"/>
            <a:chExt cx="4528978"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3.7</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9" y="5330404"/>
              <a:ext cx="1680237"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3483910536"/>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DAC6002B-2642-4244-9E96-6C18645C21F3}"/>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1242"/>
            <a:ext cx="8024910" cy="4177969"/>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lang="ja-JP" altLang="en-US" sz="3000" dirty="0"/>
              <a:t>シミュレーション</a:t>
            </a:r>
            <a:r>
              <a:rPr kumimoji="1" lang="ja-JP" altLang="en-US" sz="3000" dirty="0"/>
              <a:t>結果  </a:t>
            </a:r>
            <a:r>
              <a:rPr kumimoji="1" lang="en-US" altLang="ja-JP" sz="3000" dirty="0"/>
              <a:t>( a(t) = 3.75</a:t>
            </a:r>
            <a:r>
              <a:rPr kumimoji="1" lang="ja-JP" altLang="en-US" sz="3000" dirty="0"/>
              <a:t> →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84654" y="1315623"/>
            <a:ext cx="8627262" cy="4883247"/>
            <a:chOff x="1122841" y="806309"/>
            <a:chExt cx="10776657" cy="5840770"/>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059266"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806309"/>
              <a:ext cx="10776657" cy="4709704"/>
              <a:chOff x="1181564" y="764364"/>
              <a:chExt cx="10776657" cy="4709704"/>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482055" y="764364"/>
                <a:ext cx="1271867" cy="441752"/>
              </a:xfrm>
              <a:prstGeom prst="rect">
                <a:avLst/>
              </a:prstGeom>
              <a:noFill/>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4"/>
            <a:ext cx="3396724" cy="369332"/>
            <a:chOff x="1764738" y="5330404"/>
            <a:chExt cx="4528965" cy="508372"/>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1"/>
            </a:xfrm>
            <a:prstGeom prst="rect">
              <a:avLst/>
            </a:prstGeom>
            <a:noFill/>
          </p:spPr>
          <p:txBody>
            <a:bodyPr wrap="square" rtlCol="0">
              <a:spAutoFit/>
            </a:bodyPr>
            <a:lstStyle/>
            <a:p>
              <a:pPr algn="ctr"/>
              <a:r>
                <a:rPr lang="fr-FR" altLang="ja-JP" sz="1800" b="1" i="0" dirty="0">
                  <a:solidFill>
                    <a:srgbClr val="FF0000"/>
                  </a:solidFill>
                </a:rPr>
                <a:t>a(t)  = 3.75</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680225" cy="508372"/>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3585939393"/>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AC4CD092-55AE-47D6-94B3-471D58A38370}"/>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1242"/>
            <a:ext cx="8024910" cy="4177969"/>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lang="ja-JP" altLang="en-US" sz="3000" dirty="0"/>
              <a:t>シミュレーション</a:t>
            </a:r>
            <a:r>
              <a:rPr kumimoji="1" lang="ja-JP" altLang="en-US" sz="3000" dirty="0"/>
              <a:t>結果  </a:t>
            </a:r>
            <a:r>
              <a:rPr kumimoji="1" lang="en-US" altLang="ja-JP" sz="3000" dirty="0"/>
              <a:t>( a(t) = 3.8 </a:t>
            </a:r>
            <a:r>
              <a:rPr kumimoji="1" lang="ja-JP" altLang="en-US" sz="3000" dirty="0"/>
              <a:t>→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84654" y="1315624"/>
            <a:ext cx="8627262" cy="4883246"/>
            <a:chOff x="1122841" y="806310"/>
            <a:chExt cx="10776657" cy="5840769"/>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003816"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806310"/>
              <a:ext cx="10776657" cy="4709703"/>
              <a:chOff x="1181564" y="764365"/>
              <a:chExt cx="10776657" cy="4709703"/>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426606" y="764365"/>
                <a:ext cx="1271867" cy="441752"/>
              </a:xfrm>
              <a:prstGeom prst="rect">
                <a:avLst/>
              </a:prstGeom>
              <a:noFill/>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308762" cy="369333"/>
            <a:chOff x="1764738" y="5330404"/>
            <a:chExt cx="4411682"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3.8</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562942"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3160048607"/>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07C6B38-E9CD-4EC1-9DCE-56B0B6D8522F}"/>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9FF31248-6645-434C-A9D6-130C0DEDB842}"/>
              </a:ext>
            </a:extLst>
          </p:cNvPr>
          <p:cNvSpPr>
            <a:spLocks noGrp="1"/>
          </p:cNvSpPr>
          <p:nvPr>
            <p:ph type="title"/>
          </p:nvPr>
        </p:nvSpPr>
        <p:spPr>
          <a:xfrm>
            <a:off x="0" y="0"/>
            <a:ext cx="9144000" cy="1109709"/>
          </a:xfrm>
        </p:spPr>
        <p:txBody>
          <a:bodyPr>
            <a:noAutofit/>
          </a:bodyPr>
          <a:lstStyle/>
          <a:p>
            <a:pPr algn="ctr"/>
            <a:r>
              <a:rPr lang="ja-JP" altLang="en-US" sz="4000" dirty="0"/>
              <a:t>目次</a:t>
            </a:r>
          </a:p>
        </p:txBody>
      </p:sp>
      <p:sp>
        <p:nvSpPr>
          <p:cNvPr id="3" name="コンテンツ プレースホルダー 2">
            <a:extLst>
              <a:ext uri="{FF2B5EF4-FFF2-40B4-BE49-F238E27FC236}">
                <a16:creationId xmlns:a16="http://schemas.microsoft.com/office/drawing/2014/main" id="{B8FD9886-E831-429C-A794-37D02C223C3F}"/>
              </a:ext>
            </a:extLst>
          </p:cNvPr>
          <p:cNvSpPr>
            <a:spLocks noGrp="1"/>
          </p:cNvSpPr>
          <p:nvPr>
            <p:ph idx="1"/>
          </p:nvPr>
        </p:nvSpPr>
        <p:spPr>
          <a:xfrm>
            <a:off x="367145" y="1258743"/>
            <a:ext cx="8409709" cy="5291092"/>
          </a:xfrm>
        </p:spPr>
        <p:txBody>
          <a:bodyPr>
            <a:noAutofit/>
          </a:bodyPr>
          <a:lstStyle/>
          <a:p>
            <a:r>
              <a:rPr lang="ja-JP" altLang="en-US" sz="2800" dirty="0"/>
              <a:t>前提</a:t>
            </a:r>
            <a:endParaRPr lang="en-US" altLang="ja-JP" sz="2800" dirty="0"/>
          </a:p>
          <a:p>
            <a:pPr lvl="1"/>
            <a:r>
              <a:rPr lang="ja-JP" altLang="en-US" sz="2400" dirty="0"/>
              <a:t>研究背景</a:t>
            </a:r>
            <a:endParaRPr lang="en-US" altLang="ja-JP" sz="2400" dirty="0"/>
          </a:p>
          <a:p>
            <a:pPr lvl="1"/>
            <a:r>
              <a:rPr lang="ja-JP" altLang="en-US" sz="2400" dirty="0"/>
              <a:t>実験対象の時系列データ</a:t>
            </a:r>
            <a:endParaRPr lang="en-US" altLang="ja-JP" sz="2400" dirty="0"/>
          </a:p>
          <a:p>
            <a:pPr lvl="1"/>
            <a:endParaRPr lang="en-US" altLang="ja-JP" sz="1000" dirty="0"/>
          </a:p>
          <a:p>
            <a:r>
              <a:rPr lang="ja-JP" altLang="en-US" sz="2800" dirty="0"/>
              <a:t>パラメータ変化点の検出方法</a:t>
            </a:r>
            <a:endParaRPr lang="en-US" altLang="ja-JP" sz="2800" dirty="0"/>
          </a:p>
          <a:p>
            <a:pPr lvl="1"/>
            <a:r>
              <a:rPr lang="ja-JP" altLang="en-US" sz="2400" dirty="0"/>
              <a:t>リカレントニューラルネットワーク</a:t>
            </a:r>
            <a:r>
              <a:rPr lang="en-US" altLang="ja-JP" sz="2400" dirty="0"/>
              <a:t>(RNN)</a:t>
            </a:r>
            <a:r>
              <a:rPr lang="ja-JP" altLang="en-US" sz="2400" dirty="0"/>
              <a:t>を用いて対象を学習</a:t>
            </a:r>
            <a:endParaRPr lang="en-US" altLang="ja-JP" sz="2400" dirty="0"/>
          </a:p>
          <a:p>
            <a:pPr lvl="1"/>
            <a:r>
              <a:rPr lang="ja-JP" altLang="en-US" sz="2400" dirty="0"/>
              <a:t>学習損失を求める</a:t>
            </a:r>
            <a:endParaRPr lang="en-US" altLang="ja-JP" sz="2400" dirty="0"/>
          </a:p>
          <a:p>
            <a:pPr lvl="1"/>
            <a:r>
              <a:rPr lang="ja-JP" altLang="en-US" sz="2400" dirty="0"/>
              <a:t>求めた学習損失をグラフで表示する</a:t>
            </a:r>
            <a:endParaRPr lang="en-US" altLang="ja-JP" sz="2400" dirty="0"/>
          </a:p>
          <a:p>
            <a:pPr lvl="1"/>
            <a:endParaRPr lang="en-US" altLang="ja-JP" sz="1000" dirty="0"/>
          </a:p>
          <a:p>
            <a:r>
              <a:rPr lang="ja-JP" altLang="en-US" sz="2800" dirty="0"/>
              <a:t>シミュレーション結果</a:t>
            </a:r>
            <a:endParaRPr lang="en-US" altLang="ja-JP" sz="2800" dirty="0"/>
          </a:p>
          <a:p>
            <a:r>
              <a:rPr lang="ja-JP" altLang="en-US" sz="2800" dirty="0"/>
              <a:t>結論</a:t>
            </a:r>
            <a:endParaRPr lang="en-US" altLang="ja-JP" sz="2800" dirty="0"/>
          </a:p>
          <a:p>
            <a:r>
              <a:rPr lang="ja-JP" altLang="en-US" sz="2800" dirty="0"/>
              <a:t>今後の課題</a:t>
            </a:r>
          </a:p>
        </p:txBody>
      </p:sp>
    </p:spTree>
    <p:extLst>
      <p:ext uri="{BB962C8B-B14F-4D97-AF65-F5344CB8AC3E}">
        <p14:creationId xmlns:p14="http://schemas.microsoft.com/office/powerpoint/2010/main" val="294911165"/>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87638C9B-3862-446A-8EBB-39FD971CA6FD}"/>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1242"/>
            <a:ext cx="8024910" cy="4177969"/>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lang="ja-JP" altLang="en-US" sz="3000" dirty="0"/>
              <a:t>シミュレーション</a:t>
            </a:r>
            <a:r>
              <a:rPr kumimoji="1" lang="ja-JP" altLang="en-US" sz="3000" dirty="0"/>
              <a:t>結果 </a:t>
            </a:r>
            <a:r>
              <a:rPr kumimoji="1" lang="en-US" altLang="ja-JP" sz="3000" dirty="0"/>
              <a:t>( a(t) = 3.85</a:t>
            </a:r>
            <a:r>
              <a:rPr kumimoji="1" lang="ja-JP" altLang="en-US" sz="3000" dirty="0"/>
              <a:t> →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84654" y="1291443"/>
            <a:ext cx="8543936" cy="4907427"/>
            <a:chOff x="1122841" y="777388"/>
            <a:chExt cx="10776657" cy="5869691"/>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037518"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777388"/>
              <a:ext cx="10776657" cy="4738625"/>
              <a:chOff x="1181564" y="735443"/>
              <a:chExt cx="10776657" cy="4738625"/>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437696" y="735443"/>
                <a:ext cx="1271867" cy="441752"/>
              </a:xfrm>
              <a:prstGeom prst="rect">
                <a:avLst/>
              </a:prstGeom>
              <a:noFill/>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781315" y="5829537"/>
            <a:ext cx="3396733" cy="369333"/>
            <a:chOff x="1764738" y="5330404"/>
            <a:chExt cx="4528976"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3.85</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680236"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4144047483"/>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9E93554C-CB82-4D13-9E1E-BF1E9B4B8E85}"/>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1242"/>
            <a:ext cx="8024910" cy="4177969"/>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lang="ja-JP" altLang="en-US" sz="3000" dirty="0"/>
              <a:t>シミュレーション</a:t>
            </a:r>
            <a:r>
              <a:rPr kumimoji="1" lang="ja-JP" altLang="en-US" sz="3000" dirty="0"/>
              <a:t>結果 </a:t>
            </a:r>
            <a:r>
              <a:rPr kumimoji="1" lang="en-US" altLang="ja-JP" sz="3000" dirty="0"/>
              <a:t>( a(t) = 3.9</a:t>
            </a:r>
            <a:r>
              <a:rPr kumimoji="1" lang="ja-JP" altLang="en-US" sz="3000" dirty="0"/>
              <a:t> →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84654" y="1315623"/>
            <a:ext cx="8627262" cy="4883247"/>
            <a:chOff x="1122841" y="806309"/>
            <a:chExt cx="10776657" cy="5840770"/>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059266"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806309"/>
              <a:ext cx="10776657" cy="4709704"/>
              <a:chOff x="1181564" y="764364"/>
              <a:chExt cx="10776657" cy="4709704"/>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482055" y="764364"/>
                <a:ext cx="1271867" cy="441752"/>
              </a:xfrm>
              <a:prstGeom prst="rect">
                <a:avLst/>
              </a:prstGeom>
              <a:noFill/>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396733" cy="369333"/>
            <a:chOff x="1764738" y="5330404"/>
            <a:chExt cx="4528976"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3.9</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680236"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4170950536"/>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0DF36E1-6AA3-493B-AEB4-FBEF9CF0CBCB}"/>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1242"/>
            <a:ext cx="8024910" cy="4177969"/>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lang="ja-JP" altLang="en-US" sz="3000" dirty="0"/>
              <a:t>シミュレーション</a:t>
            </a:r>
            <a:r>
              <a:rPr kumimoji="1" lang="ja-JP" altLang="en-US" sz="3000" dirty="0"/>
              <a:t>結果 </a:t>
            </a:r>
            <a:r>
              <a:rPr kumimoji="1" lang="en-US" altLang="ja-JP" sz="3000" dirty="0"/>
              <a:t>( a(t) = 3.95 </a:t>
            </a:r>
            <a:r>
              <a:rPr kumimoji="1" lang="ja-JP" altLang="en-US" sz="3000" dirty="0"/>
              <a:t>→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84654" y="1294272"/>
            <a:ext cx="8627262" cy="4904598"/>
            <a:chOff x="1122841" y="780771"/>
            <a:chExt cx="10776657" cy="5866308"/>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059266"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780771"/>
              <a:ext cx="10776657" cy="4735242"/>
              <a:chOff x="1181564" y="738826"/>
              <a:chExt cx="10776657" cy="4735242"/>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482055" y="738826"/>
                <a:ext cx="1271867" cy="441752"/>
              </a:xfrm>
              <a:prstGeom prst="rect">
                <a:avLst/>
              </a:prstGeom>
              <a:noFill/>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255488" cy="369333"/>
            <a:chOff x="1764738" y="5330404"/>
            <a:chExt cx="4340650"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3.95</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491910"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4155270675"/>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C49E629-91D6-4D6E-8BBC-31B0ADBDEB90}"/>
              </a:ext>
            </a:extLst>
          </p:cNvPr>
          <p:cNvPicPr>
            <a:picLocks noChangeAspect="1"/>
          </p:cNvPicPr>
          <p:nvPr/>
        </p:nvPicPr>
        <p:blipFill>
          <a:blip r:embed="rId3"/>
          <a:stretch>
            <a:fillRect/>
          </a:stretch>
        </p:blipFill>
        <p:spPr>
          <a:xfrm>
            <a:off x="0" y="1368101"/>
            <a:ext cx="9144000" cy="4760595"/>
          </a:xfrm>
          <a:prstGeom prst="rect">
            <a:avLst/>
          </a:prstGeom>
        </p:spPr>
      </p:pic>
      <p:sp>
        <p:nvSpPr>
          <p:cNvPr id="16" name="正方形/長方形 15">
            <a:extLst>
              <a:ext uri="{FF2B5EF4-FFF2-40B4-BE49-F238E27FC236}">
                <a16:creationId xmlns:a16="http://schemas.microsoft.com/office/drawing/2014/main" id="{B0DF36E1-6AA3-493B-AEB4-FBEF9CF0CBCB}"/>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lang="ja-JP" altLang="en-US" sz="3000" dirty="0"/>
              <a:t>シミュレーション</a:t>
            </a:r>
            <a:r>
              <a:rPr kumimoji="1" lang="ja-JP" altLang="en-US" sz="3000" dirty="0"/>
              <a:t>結果 </a:t>
            </a:r>
            <a:r>
              <a:rPr kumimoji="1" lang="en-US" altLang="ja-JP" sz="3000" dirty="0"/>
              <a:t>( a(t) = 3.95 </a:t>
            </a:r>
            <a:r>
              <a:rPr kumimoji="1" lang="ja-JP" altLang="en-US" sz="3000" dirty="0"/>
              <a:t>→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313512" y="1336717"/>
            <a:ext cx="4880142" cy="5161312"/>
            <a:chOff x="1186959" y="829354"/>
            <a:chExt cx="6095981" cy="6173359"/>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647007" y="1392132"/>
              <a:ext cx="0" cy="561058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86959" y="829354"/>
              <a:ext cx="6095981" cy="562778"/>
              <a:chOff x="1245682" y="787409"/>
              <a:chExt cx="6095981" cy="562778"/>
            </a:xfrm>
          </p:grpSpPr>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p:spPr>
            <p:txBody>
              <a:bodyPr wrap="square" rtlCol="0">
                <a:spAutoFit/>
              </a:bodyPr>
              <a:lstStyle/>
              <a:p>
                <a:r>
                  <a:rPr lang="ja-JP" altLang="en-US" sz="1800" i="0" dirty="0">
                    <a:solidFill>
                      <a:srgbClr val="FF0000"/>
                    </a:solidFill>
                  </a:rPr>
                  <a:t>実験対象</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6069796" y="787409"/>
                <a:ext cx="1271867" cy="441752"/>
              </a:xfrm>
              <a:prstGeom prst="rect">
                <a:avLst/>
              </a:prstGeom>
              <a:noFill/>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3056813" y="6128696"/>
            <a:ext cx="3255488" cy="369333"/>
            <a:chOff x="1764738" y="5330404"/>
            <a:chExt cx="4340650"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3.95</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491910"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925787271"/>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B0DF36E1-6AA3-493B-AEB4-FBEF9CF0CBCB}"/>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1242"/>
            <a:ext cx="8024910" cy="4177969"/>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lang="ja-JP" altLang="en-US" sz="3000" dirty="0"/>
              <a:t>シミュレーション</a:t>
            </a:r>
            <a:r>
              <a:rPr kumimoji="1" lang="ja-JP" altLang="en-US" sz="3000" dirty="0"/>
              <a:t>結果 </a:t>
            </a:r>
            <a:r>
              <a:rPr kumimoji="1" lang="en-US" altLang="ja-JP" sz="3000" dirty="0"/>
              <a:t>( a(t) = 3.95 </a:t>
            </a:r>
            <a:r>
              <a:rPr kumimoji="1" lang="ja-JP" altLang="en-US" sz="3000" dirty="0"/>
              <a:t>→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84654" y="1294272"/>
            <a:ext cx="8627262" cy="4904598"/>
            <a:chOff x="1122841" y="780771"/>
            <a:chExt cx="10776657" cy="5866308"/>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059266"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780771"/>
              <a:ext cx="10776657" cy="4735242"/>
              <a:chOff x="1181564" y="738826"/>
              <a:chExt cx="10776657" cy="4735242"/>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482055" y="738826"/>
                <a:ext cx="1271867" cy="441752"/>
              </a:xfrm>
              <a:prstGeom prst="rect">
                <a:avLst/>
              </a:prstGeom>
              <a:noFill/>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255488" cy="369333"/>
            <a:chOff x="1764738" y="5330404"/>
            <a:chExt cx="4340650"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3.95</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491910"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847591844"/>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610E4780-C85E-49B7-9BA7-C4DCC6E4BFFF}"/>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1242"/>
            <a:ext cx="8024910" cy="4177969"/>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lang="ja-JP" altLang="en-US" sz="3000" dirty="0"/>
              <a:t>シミュレーション</a:t>
            </a:r>
            <a:r>
              <a:rPr kumimoji="1" lang="ja-JP" altLang="en-US" sz="3000" dirty="0"/>
              <a:t>結果 </a:t>
            </a:r>
            <a:r>
              <a:rPr kumimoji="1" lang="en-US" altLang="ja-JP" sz="3000" dirty="0"/>
              <a:t>( a(t) = 3.99</a:t>
            </a:r>
            <a:r>
              <a:rPr kumimoji="1" lang="ja-JP" altLang="en-US" sz="3000" dirty="0"/>
              <a:t> →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51494" y="1315622"/>
            <a:ext cx="8627262" cy="4883247"/>
            <a:chOff x="1122841" y="806309"/>
            <a:chExt cx="10776657" cy="5840770"/>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103625"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806309"/>
              <a:ext cx="10776657" cy="4709704"/>
              <a:chOff x="1181564" y="764364"/>
              <a:chExt cx="10776657" cy="4709704"/>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a:ln w="9525">
                <a:noFill/>
              </a:ln>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a:ln w="9525">
                <a:noFill/>
              </a:ln>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a:ln w="9525">
                <a:noFill/>
              </a:ln>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a:ln w="9525">
                <a:noFill/>
              </a:ln>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482055" y="764364"/>
                <a:ext cx="1271867" cy="441752"/>
              </a:xfrm>
              <a:prstGeom prst="rect">
                <a:avLst/>
              </a:prstGeom>
              <a:noFill/>
              <a:ln w="9525">
                <a:noFill/>
              </a:ln>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282128" cy="369333"/>
            <a:chOff x="1764738" y="5330404"/>
            <a:chExt cx="4376170"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3.99</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527430"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4210708835"/>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59E284D-0CA5-44F3-A0BD-22B3FF90E738}"/>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72C391BA-496E-4716-9C0A-71C974B1675C}"/>
              </a:ext>
            </a:extLst>
          </p:cNvPr>
          <p:cNvSpPr>
            <a:spLocks noGrp="1"/>
          </p:cNvSpPr>
          <p:nvPr>
            <p:ph type="title"/>
          </p:nvPr>
        </p:nvSpPr>
        <p:spPr>
          <a:xfrm>
            <a:off x="0" y="0"/>
            <a:ext cx="9144000" cy="1091953"/>
          </a:xfrm>
        </p:spPr>
        <p:txBody>
          <a:bodyPr>
            <a:normAutofit/>
          </a:bodyPr>
          <a:lstStyle/>
          <a:p>
            <a:pPr algn="ctr"/>
            <a:r>
              <a:rPr lang="ja-JP" altLang="en-US" sz="3000" dirty="0"/>
              <a:t>結論</a:t>
            </a:r>
          </a:p>
        </p:txBody>
      </p:sp>
      <p:sp>
        <p:nvSpPr>
          <p:cNvPr id="3" name="コンテンツ プレースホルダー 2">
            <a:extLst>
              <a:ext uri="{FF2B5EF4-FFF2-40B4-BE49-F238E27FC236}">
                <a16:creationId xmlns:a16="http://schemas.microsoft.com/office/drawing/2014/main" id="{5B955C5C-1937-4B4B-8CF4-15C132B4E2C1}"/>
              </a:ext>
            </a:extLst>
          </p:cNvPr>
          <p:cNvSpPr>
            <a:spLocks noGrp="1"/>
          </p:cNvSpPr>
          <p:nvPr>
            <p:ph idx="1"/>
          </p:nvPr>
        </p:nvSpPr>
        <p:spPr>
          <a:xfrm>
            <a:off x="124287" y="2017172"/>
            <a:ext cx="8895425" cy="3437291"/>
          </a:xfrm>
        </p:spPr>
        <p:txBody>
          <a:bodyPr>
            <a:normAutofit/>
          </a:bodyPr>
          <a:lstStyle/>
          <a:p>
            <a:r>
              <a:rPr kumimoji="1" lang="ja-JP" altLang="en-US" sz="2800" dirty="0"/>
              <a:t>実験対象のような簡単な系を対象とする場合は検証可能</a:t>
            </a:r>
            <a:endParaRPr lang="en-US" altLang="ja-JP" sz="2800" dirty="0"/>
          </a:p>
          <a:p>
            <a:endParaRPr lang="en-US" altLang="ja-JP" sz="2800" b="1" dirty="0"/>
          </a:p>
          <a:p>
            <a:r>
              <a:rPr lang="ja-JP" altLang="en-US" sz="2800" dirty="0"/>
              <a:t>パラメータ変化 </a:t>
            </a:r>
            <a:r>
              <a:rPr lang="en-US" altLang="ja-JP" sz="2800" dirty="0"/>
              <a:t>3.85</a:t>
            </a:r>
            <a:r>
              <a:rPr lang="ja-JP" altLang="en-US" sz="2800" dirty="0"/>
              <a:t> → </a:t>
            </a:r>
            <a:r>
              <a:rPr lang="en-US" altLang="ja-JP" sz="2800" dirty="0"/>
              <a:t>4.0</a:t>
            </a:r>
            <a:r>
              <a:rPr lang="ja-JP" altLang="en-US" sz="2800" dirty="0"/>
              <a:t> 程度の間隔まで検出成功</a:t>
            </a:r>
            <a:endParaRPr lang="en-US" altLang="ja-JP" sz="2800" dirty="0"/>
          </a:p>
          <a:p>
            <a:pPr marL="0" indent="0">
              <a:buNone/>
            </a:pPr>
            <a:endParaRPr kumimoji="1" lang="en-US" altLang="ja-JP" sz="2800" b="1" dirty="0"/>
          </a:p>
          <a:p>
            <a:r>
              <a:rPr lang="ja-JP" altLang="en-US" sz="2800" dirty="0"/>
              <a:t>パラメータ変化 </a:t>
            </a:r>
            <a:r>
              <a:rPr lang="en-US" altLang="ja-JP" sz="2800" dirty="0"/>
              <a:t>3.90</a:t>
            </a:r>
            <a:r>
              <a:rPr lang="ja-JP" altLang="en-US" sz="2800" dirty="0"/>
              <a:t> → </a:t>
            </a:r>
            <a:r>
              <a:rPr lang="en-US" altLang="ja-JP" sz="2800" dirty="0"/>
              <a:t>4.0</a:t>
            </a:r>
            <a:r>
              <a:rPr lang="ja-JP" altLang="en-US" sz="2800" dirty="0"/>
              <a:t> 程度の間隔は検出失敗</a:t>
            </a:r>
            <a:endParaRPr kumimoji="1" lang="en-US" altLang="ja-JP" sz="2800" dirty="0"/>
          </a:p>
          <a:p>
            <a:endParaRPr kumimoji="1" lang="en-US" altLang="ja-JP" b="1" dirty="0"/>
          </a:p>
          <a:p>
            <a:pPr marL="0" indent="0">
              <a:buNone/>
            </a:pPr>
            <a:endParaRPr lang="en-US" altLang="ja-JP" b="1" dirty="0"/>
          </a:p>
          <a:p>
            <a:endParaRPr lang="en-US" altLang="ja-JP" b="1" dirty="0"/>
          </a:p>
          <a:p>
            <a:endParaRPr lang="en-US" altLang="ja-JP" b="1" dirty="0"/>
          </a:p>
          <a:p>
            <a:endParaRPr kumimoji="1" lang="en-US" altLang="ja-JP" dirty="0"/>
          </a:p>
          <a:p>
            <a:endParaRPr kumimoji="1" lang="ja-JP" altLang="en-US" dirty="0"/>
          </a:p>
        </p:txBody>
      </p:sp>
    </p:spTree>
    <p:extLst>
      <p:ext uri="{BB962C8B-B14F-4D97-AF65-F5344CB8AC3E}">
        <p14:creationId xmlns:p14="http://schemas.microsoft.com/office/powerpoint/2010/main" val="3960982707"/>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4278D37-AC0A-4D4C-9E6D-D373D1B577DF}"/>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B9A8B85C-DE47-49AB-87E4-013AF940FAD6}"/>
              </a:ext>
            </a:extLst>
          </p:cNvPr>
          <p:cNvSpPr>
            <a:spLocks noGrp="1"/>
          </p:cNvSpPr>
          <p:nvPr>
            <p:ph type="title"/>
          </p:nvPr>
        </p:nvSpPr>
        <p:spPr>
          <a:xfrm>
            <a:off x="0" y="0"/>
            <a:ext cx="9144000" cy="1091953"/>
          </a:xfrm>
        </p:spPr>
        <p:txBody>
          <a:bodyPr>
            <a:normAutofit/>
          </a:bodyPr>
          <a:lstStyle/>
          <a:p>
            <a:pPr algn="ctr"/>
            <a:r>
              <a:rPr kumimoji="1" lang="ja-JP" altLang="en-US" sz="3000" dirty="0"/>
              <a:t>今後の課題</a:t>
            </a:r>
          </a:p>
        </p:txBody>
      </p:sp>
      <p:sp>
        <p:nvSpPr>
          <p:cNvPr id="3" name="コンテンツ プレースホルダー 2">
            <a:extLst>
              <a:ext uri="{FF2B5EF4-FFF2-40B4-BE49-F238E27FC236}">
                <a16:creationId xmlns:a16="http://schemas.microsoft.com/office/drawing/2014/main" id="{50A74CA5-E590-4989-B2F8-87AABC7D863B}"/>
              </a:ext>
            </a:extLst>
          </p:cNvPr>
          <p:cNvSpPr>
            <a:spLocks noGrp="1"/>
          </p:cNvSpPr>
          <p:nvPr>
            <p:ph idx="1"/>
          </p:nvPr>
        </p:nvSpPr>
        <p:spPr>
          <a:xfrm>
            <a:off x="93215" y="1658542"/>
            <a:ext cx="8957569" cy="4182965"/>
          </a:xfrm>
        </p:spPr>
        <p:txBody>
          <a:bodyPr>
            <a:normAutofit/>
          </a:bodyPr>
          <a:lstStyle/>
          <a:p>
            <a:r>
              <a:rPr lang="ja-JP" altLang="en-US" sz="2800" dirty="0"/>
              <a:t>小さなパラメータ変化に対する検出精度</a:t>
            </a:r>
            <a:endParaRPr lang="en-US" altLang="ja-JP" dirty="0"/>
          </a:p>
          <a:p>
            <a:pPr lvl="1"/>
            <a:r>
              <a:rPr lang="ja-JP" altLang="en-US" sz="2600" dirty="0"/>
              <a:t>モデルの選定 </a:t>
            </a:r>
            <a:r>
              <a:rPr lang="en-US" altLang="ja-JP" sz="2600" dirty="0">
                <a:solidFill>
                  <a:srgbClr val="FF0000"/>
                </a:solidFill>
              </a:rPr>
              <a:t>(</a:t>
            </a:r>
            <a:r>
              <a:rPr lang="ja-JP" altLang="en-US" sz="2600" dirty="0">
                <a:solidFill>
                  <a:srgbClr val="FF0000"/>
                </a:solidFill>
              </a:rPr>
              <a:t>検証済み</a:t>
            </a:r>
            <a:r>
              <a:rPr lang="en-US" altLang="ja-JP" sz="2600" dirty="0">
                <a:solidFill>
                  <a:srgbClr val="FF0000"/>
                </a:solidFill>
              </a:rPr>
              <a:t>)</a:t>
            </a:r>
            <a:br>
              <a:rPr lang="en-US" altLang="ja-JP" sz="2600" dirty="0"/>
            </a:br>
            <a:r>
              <a:rPr lang="ja-JP" altLang="en-US" sz="2600" dirty="0"/>
              <a:t>→ 双方向</a:t>
            </a:r>
            <a:r>
              <a:rPr lang="en-US" altLang="ja-JP" sz="2600" dirty="0"/>
              <a:t>RNN:  RNN</a:t>
            </a:r>
            <a:r>
              <a:rPr lang="ja-JP" altLang="en-US" sz="2600" dirty="0"/>
              <a:t>よりさらに検出精度が向上</a:t>
            </a:r>
            <a:endParaRPr lang="en-US" altLang="ja-JP" sz="2600" dirty="0"/>
          </a:p>
          <a:p>
            <a:endParaRPr lang="en-US" altLang="ja-JP" sz="1600" b="1" dirty="0"/>
          </a:p>
          <a:p>
            <a:r>
              <a:rPr lang="ja-JP" altLang="en-US" sz="2800" dirty="0"/>
              <a:t>更</a:t>
            </a:r>
            <a:r>
              <a:rPr kumimoji="1" lang="ja-JP" altLang="en-US" sz="2800" dirty="0"/>
              <a:t>に複雑な系に対するパラメータの変化点検出</a:t>
            </a:r>
            <a:br>
              <a:rPr kumimoji="1" lang="en-US" altLang="ja-JP" sz="4500" b="1" dirty="0"/>
            </a:br>
            <a:r>
              <a:rPr lang="ja-JP" altLang="en-US" sz="2600" dirty="0"/>
              <a:t>→ ノイズが含まれる時系列</a:t>
            </a:r>
            <a:br>
              <a:rPr lang="en-US" altLang="ja-JP" sz="2600" dirty="0"/>
            </a:br>
            <a:r>
              <a:rPr kumimoji="1" lang="ja-JP" altLang="en-US" sz="2600" dirty="0"/>
              <a:t>→ </a:t>
            </a:r>
            <a:r>
              <a:rPr lang="ja-JP" altLang="en-US" sz="2600" dirty="0"/>
              <a:t>高次ダイナミクスの系</a:t>
            </a:r>
            <a:endParaRPr lang="en-US" altLang="ja-JP" sz="2600" dirty="0"/>
          </a:p>
          <a:p>
            <a:endParaRPr lang="en-US" altLang="ja-JP" sz="2600" dirty="0"/>
          </a:p>
          <a:p>
            <a:r>
              <a:rPr kumimoji="1" lang="ja-JP" altLang="en-US" sz="2800" dirty="0"/>
              <a:t>変化点判断の閾値を設定</a:t>
            </a:r>
            <a:endParaRPr lang="en-US" altLang="ja-JP" sz="2800" dirty="0"/>
          </a:p>
          <a:p>
            <a:pPr lvl="1"/>
            <a:endParaRPr kumimoji="1" lang="en-US" altLang="ja-JP" dirty="0"/>
          </a:p>
          <a:p>
            <a:pPr lvl="1"/>
            <a:endParaRPr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127920902"/>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188964"/>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4278D37-AC0A-4D4C-9E6D-D373D1B577DF}"/>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B9A8B85C-DE47-49AB-87E4-013AF940FAD6}"/>
              </a:ext>
            </a:extLst>
          </p:cNvPr>
          <p:cNvSpPr>
            <a:spLocks noGrp="1"/>
          </p:cNvSpPr>
          <p:nvPr>
            <p:ph type="title"/>
          </p:nvPr>
        </p:nvSpPr>
        <p:spPr>
          <a:xfrm>
            <a:off x="0" y="0"/>
            <a:ext cx="9144000" cy="1091953"/>
          </a:xfrm>
        </p:spPr>
        <p:txBody>
          <a:bodyPr>
            <a:normAutofit/>
          </a:bodyPr>
          <a:lstStyle/>
          <a:p>
            <a:pPr algn="ctr"/>
            <a:r>
              <a:rPr lang="ja-JP" altLang="en-US" sz="3000" dirty="0"/>
              <a:t>双方向</a:t>
            </a:r>
            <a:r>
              <a:rPr lang="en-US" altLang="ja-JP" sz="3000" dirty="0"/>
              <a:t>RNN</a:t>
            </a:r>
            <a:r>
              <a:rPr lang="ja-JP" altLang="en-US" sz="3000" dirty="0"/>
              <a:t>とは？</a:t>
            </a:r>
            <a:endParaRPr kumimoji="1" lang="ja-JP" altLang="en-US" sz="3000" dirty="0"/>
          </a:p>
        </p:txBody>
      </p:sp>
      <p:sp>
        <p:nvSpPr>
          <p:cNvPr id="10" name="正方形/長方形 9">
            <a:extLst>
              <a:ext uri="{FF2B5EF4-FFF2-40B4-BE49-F238E27FC236}">
                <a16:creationId xmlns:a16="http://schemas.microsoft.com/office/drawing/2014/main" id="{F08BC2D0-112F-4B7B-93B2-DDB638EBCD16}"/>
              </a:ext>
            </a:extLst>
          </p:cNvPr>
          <p:cNvSpPr/>
          <p:nvPr/>
        </p:nvSpPr>
        <p:spPr>
          <a:xfrm>
            <a:off x="5674484" y="2812267"/>
            <a:ext cx="3469516" cy="969496"/>
          </a:xfrm>
          <a:prstGeom prst="rect">
            <a:avLst/>
          </a:prstGeom>
        </p:spPr>
        <p:txBody>
          <a:bodyPr wrap="square">
            <a:spAutoFit/>
          </a:bodyPr>
          <a:lstStyle/>
          <a:p>
            <a:pPr marL="342900" indent="-342900">
              <a:buFont typeface="Arial" panose="020B0604020202020204" pitchFamily="34" charset="0"/>
              <a:buChar char="•"/>
            </a:pPr>
            <a:r>
              <a:rPr kumimoji="1" lang="ja-JP" altLang="en-US" sz="1900" i="0" dirty="0">
                <a:solidFill>
                  <a:srgbClr val="000000"/>
                </a:solidFill>
              </a:rPr>
              <a:t>モデリングには非常に有効</a:t>
            </a:r>
            <a:endParaRPr kumimoji="1" lang="en-US" altLang="ja-JP" sz="1900" i="0" dirty="0">
              <a:solidFill>
                <a:srgbClr val="000000"/>
              </a:solidFill>
            </a:endParaRPr>
          </a:p>
          <a:p>
            <a:pPr marL="342900" indent="-342900">
              <a:buFont typeface="Arial" panose="020B0604020202020204" pitchFamily="34" charset="0"/>
              <a:buChar char="•"/>
            </a:pPr>
            <a:r>
              <a:rPr kumimoji="1" lang="ja-JP" altLang="en-US" sz="1900" i="0" dirty="0">
                <a:solidFill>
                  <a:srgbClr val="FF0000"/>
                </a:solidFill>
              </a:rPr>
              <a:t>未確定範囲の</a:t>
            </a:r>
            <a:br>
              <a:rPr kumimoji="1" lang="en-US" altLang="ja-JP" sz="1900" i="0" dirty="0">
                <a:solidFill>
                  <a:srgbClr val="FF0000"/>
                </a:solidFill>
              </a:rPr>
            </a:br>
            <a:r>
              <a:rPr kumimoji="1" lang="ja-JP" altLang="en-US" sz="1900" i="0" dirty="0">
                <a:solidFill>
                  <a:srgbClr val="FF0000"/>
                </a:solidFill>
              </a:rPr>
              <a:t>未来予測機としては扱えない</a:t>
            </a:r>
            <a:endParaRPr kumimoji="1" lang="en-US" altLang="ja-JP" sz="1900" i="0" dirty="0">
              <a:solidFill>
                <a:srgbClr val="FF0000"/>
              </a:solidFill>
            </a:endParaRPr>
          </a:p>
        </p:txBody>
      </p:sp>
      <p:sp>
        <p:nvSpPr>
          <p:cNvPr id="12" name="正方形/長方形 11">
            <a:extLst>
              <a:ext uri="{FF2B5EF4-FFF2-40B4-BE49-F238E27FC236}">
                <a16:creationId xmlns:a16="http://schemas.microsoft.com/office/drawing/2014/main" id="{23841187-F904-4E11-A4A5-C1AD1694D019}"/>
              </a:ext>
            </a:extLst>
          </p:cNvPr>
          <p:cNvSpPr/>
          <p:nvPr/>
        </p:nvSpPr>
        <p:spPr>
          <a:xfrm>
            <a:off x="1768876" y="1142734"/>
            <a:ext cx="5606248" cy="461665"/>
          </a:xfrm>
          <a:prstGeom prst="rect">
            <a:avLst/>
          </a:prstGeom>
        </p:spPr>
        <p:txBody>
          <a:bodyPr wrap="square">
            <a:spAutoFit/>
          </a:bodyPr>
          <a:lstStyle/>
          <a:p>
            <a:pPr lvl="0" algn="ctr"/>
            <a:r>
              <a:rPr kumimoji="1" lang="ja-JP" altLang="en-US" sz="2400" i="0" dirty="0">
                <a:solidFill>
                  <a:srgbClr val="118CCF"/>
                </a:solidFill>
              </a:rPr>
              <a:t>過去と未来のデータを入力 → 未来を予測</a:t>
            </a:r>
            <a:endParaRPr kumimoji="1" lang="en-US" altLang="ja-JP" sz="2400" i="0" dirty="0">
              <a:solidFill>
                <a:srgbClr val="118CCF"/>
              </a:solidFill>
            </a:endParaRPr>
          </a:p>
        </p:txBody>
      </p:sp>
      <p:grpSp>
        <p:nvGrpSpPr>
          <p:cNvPr id="5" name="グループ化 4">
            <a:extLst>
              <a:ext uri="{FF2B5EF4-FFF2-40B4-BE49-F238E27FC236}">
                <a16:creationId xmlns:a16="http://schemas.microsoft.com/office/drawing/2014/main" id="{FDE549EE-74AA-42B2-B958-822DC0917C6A}"/>
              </a:ext>
            </a:extLst>
          </p:cNvPr>
          <p:cNvGrpSpPr/>
          <p:nvPr/>
        </p:nvGrpSpPr>
        <p:grpSpPr>
          <a:xfrm>
            <a:off x="4294427" y="5801936"/>
            <a:ext cx="115410" cy="612026"/>
            <a:chOff x="7975476" y="4487302"/>
            <a:chExt cx="115410" cy="612026"/>
          </a:xfrm>
        </p:grpSpPr>
        <p:sp>
          <p:nvSpPr>
            <p:cNvPr id="3" name="フローチャート: 結合子 2">
              <a:extLst>
                <a:ext uri="{FF2B5EF4-FFF2-40B4-BE49-F238E27FC236}">
                  <a16:creationId xmlns:a16="http://schemas.microsoft.com/office/drawing/2014/main" id="{9E07CC71-C01C-4335-9A09-99C5F19744CA}"/>
                </a:ext>
              </a:extLst>
            </p:cNvPr>
            <p:cNvSpPr/>
            <p:nvPr/>
          </p:nvSpPr>
          <p:spPr bwMode="auto">
            <a:xfrm>
              <a:off x="7975476" y="4487302"/>
              <a:ext cx="115410" cy="115410"/>
            </a:xfrm>
            <a:prstGeom prst="flowChartConnector">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9" name="フローチャート: 結合子 8">
              <a:extLst>
                <a:ext uri="{FF2B5EF4-FFF2-40B4-BE49-F238E27FC236}">
                  <a16:creationId xmlns:a16="http://schemas.microsoft.com/office/drawing/2014/main" id="{841A4DBE-EED9-418F-B57C-AADB8D66F9DD}"/>
                </a:ext>
              </a:extLst>
            </p:cNvPr>
            <p:cNvSpPr/>
            <p:nvPr/>
          </p:nvSpPr>
          <p:spPr bwMode="auto">
            <a:xfrm>
              <a:off x="7975476" y="4731911"/>
              <a:ext cx="115410" cy="115410"/>
            </a:xfrm>
            <a:prstGeom prst="flowChartConnector">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11" name="フローチャート: 結合子 10">
              <a:extLst>
                <a:ext uri="{FF2B5EF4-FFF2-40B4-BE49-F238E27FC236}">
                  <a16:creationId xmlns:a16="http://schemas.microsoft.com/office/drawing/2014/main" id="{589D2358-64F6-4D9F-B85F-BB74A95E96A1}"/>
                </a:ext>
              </a:extLst>
            </p:cNvPr>
            <p:cNvSpPr/>
            <p:nvPr/>
          </p:nvSpPr>
          <p:spPr bwMode="auto">
            <a:xfrm>
              <a:off x="7975476" y="4983918"/>
              <a:ext cx="115410" cy="115410"/>
            </a:xfrm>
            <a:prstGeom prst="flowChartConnector">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grpSp>
      <p:pic>
        <p:nvPicPr>
          <p:cNvPr id="7" name="図 6">
            <a:extLst>
              <a:ext uri="{FF2B5EF4-FFF2-40B4-BE49-F238E27FC236}">
                <a16:creationId xmlns:a16="http://schemas.microsoft.com/office/drawing/2014/main" id="{C7748D09-F111-4F01-89A1-5521D4CE44B9}"/>
              </a:ext>
            </a:extLst>
          </p:cNvPr>
          <p:cNvPicPr>
            <a:picLocks noChangeAspect="1"/>
          </p:cNvPicPr>
          <p:nvPr/>
        </p:nvPicPr>
        <p:blipFill>
          <a:blip r:embed="rId3"/>
          <a:stretch>
            <a:fillRect/>
          </a:stretch>
        </p:blipFill>
        <p:spPr>
          <a:xfrm>
            <a:off x="146081" y="1818354"/>
            <a:ext cx="6982687" cy="4289595"/>
          </a:xfrm>
          <a:prstGeom prst="rect">
            <a:avLst/>
          </a:prstGeom>
        </p:spPr>
      </p:pic>
      <p:cxnSp>
        <p:nvCxnSpPr>
          <p:cNvPr id="123" name="直線矢印コネクタ 122">
            <a:extLst>
              <a:ext uri="{FF2B5EF4-FFF2-40B4-BE49-F238E27FC236}">
                <a16:creationId xmlns:a16="http://schemas.microsoft.com/office/drawing/2014/main" id="{412DB564-D3F8-4EFE-8932-32E849CC8736}"/>
              </a:ext>
            </a:extLst>
          </p:cNvPr>
          <p:cNvCxnSpPr>
            <a:cxnSpLocks/>
          </p:cNvCxnSpPr>
          <p:nvPr/>
        </p:nvCxnSpPr>
        <p:spPr>
          <a:xfrm>
            <a:off x="682255" y="1699591"/>
            <a:ext cx="0" cy="4657661"/>
          </a:xfrm>
          <a:prstGeom prst="straightConnector1">
            <a:avLst/>
          </a:prstGeom>
          <a:noFill/>
          <a:ln w="76200" cap="flat" cmpd="sng" algn="ctr">
            <a:solidFill>
              <a:srgbClr val="4472C4"/>
            </a:solidFill>
            <a:prstDash val="solid"/>
            <a:miter lim="800000"/>
            <a:tailEnd type="triangle"/>
          </a:ln>
          <a:effectLst/>
        </p:spPr>
      </p:cxnSp>
      <p:sp>
        <p:nvSpPr>
          <p:cNvPr id="126" name="テキスト ボックス 125">
            <a:extLst>
              <a:ext uri="{FF2B5EF4-FFF2-40B4-BE49-F238E27FC236}">
                <a16:creationId xmlns:a16="http://schemas.microsoft.com/office/drawing/2014/main" id="{4B978BE2-5815-4C5D-ABEA-5551CD67A5ED}"/>
              </a:ext>
            </a:extLst>
          </p:cNvPr>
          <p:cNvSpPr txBox="1"/>
          <p:nvPr/>
        </p:nvSpPr>
        <p:spPr>
          <a:xfrm>
            <a:off x="6487247" y="5889724"/>
            <a:ext cx="2656753" cy="584775"/>
          </a:xfrm>
          <a:prstGeom prst="rect">
            <a:avLst/>
          </a:prstGeom>
          <a:solidFill>
            <a:sysClr val="window" lastClr="FFFFF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92D050"/>
                </a:solidFill>
                <a:effectLst/>
                <a:uLnTx/>
                <a:uFillTx/>
                <a:latin typeface="Calibri" panose="020F0502020204030204"/>
                <a:ea typeface="游ゴシック" panose="020B0400000000000000" pitchFamily="50" charset="-128"/>
              </a:rPr>
              <a:t>黄緑線</a:t>
            </a:r>
            <a:r>
              <a:rPr kumimoji="0" lang="en-US" altLang="ja-JP" sz="1600" b="0" i="0" u="none" strike="noStrike" kern="0" cap="none" spc="0" normalizeH="0" baseline="0" noProof="0" dirty="0">
                <a:ln>
                  <a:noFill/>
                </a:ln>
                <a:solidFill>
                  <a:srgbClr val="92D050"/>
                </a:solidFill>
                <a:effectLst/>
                <a:uLnTx/>
                <a:uFillTx/>
                <a:latin typeface="Calibri" panose="020F0502020204030204"/>
                <a:ea typeface="游ゴシック" panose="020B0400000000000000" pitchFamily="50" charset="-128"/>
              </a:rPr>
              <a:t>:	</a:t>
            </a:r>
            <a:r>
              <a:rPr kumimoji="0" lang="ja-JP" altLang="en-US" sz="1600" b="0" i="0" u="none" strike="noStrike" kern="0" cap="none" spc="0" normalizeH="0" baseline="0" noProof="0" dirty="0">
                <a:ln>
                  <a:noFill/>
                </a:ln>
                <a:solidFill>
                  <a:prstClr val="black"/>
                </a:solidFill>
                <a:effectLst/>
                <a:uLnTx/>
                <a:uFillTx/>
                <a:latin typeface="Calibri" panose="020F0502020204030204"/>
                <a:ea typeface="游ゴシック" panose="020B0400000000000000" pitchFamily="50" charset="-128"/>
              </a:rPr>
              <a:t>過去からの入力</a:t>
            </a:r>
            <a:endParaRPr kumimoji="0" lang="en-US" altLang="ja-JP" sz="1600" b="0" i="0" u="none" strike="noStrike" kern="0" cap="none" spc="0" normalizeH="0" baseline="0" noProof="0" dirty="0">
              <a:ln>
                <a:noFill/>
              </a:ln>
              <a:solidFill>
                <a:prstClr val="black"/>
              </a:solidFill>
              <a:effectLst/>
              <a:uLnTx/>
              <a:uFillTx/>
              <a:latin typeface="Calibri" panose="020F0502020204030204"/>
              <a:ea typeface="游ゴシック" panose="020B0400000000000000" pitchFamily="50" charset="-128"/>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00B050"/>
                </a:solidFill>
                <a:effectLst/>
                <a:uLnTx/>
                <a:uFillTx/>
                <a:latin typeface="Calibri" panose="020F0502020204030204"/>
                <a:ea typeface="游ゴシック" panose="020B0400000000000000" pitchFamily="50" charset="-128"/>
              </a:rPr>
              <a:t>緑線</a:t>
            </a:r>
            <a:r>
              <a:rPr kumimoji="0" lang="en-US" altLang="ja-JP" sz="1600" b="0" i="0" u="none" strike="noStrike" kern="0" cap="none" spc="0" normalizeH="0" baseline="0" noProof="0" dirty="0">
                <a:ln>
                  <a:noFill/>
                </a:ln>
                <a:solidFill>
                  <a:srgbClr val="00B050"/>
                </a:solidFill>
                <a:effectLst/>
                <a:uLnTx/>
                <a:uFillTx/>
                <a:latin typeface="Calibri" panose="020F0502020204030204"/>
                <a:ea typeface="游ゴシック" panose="020B0400000000000000" pitchFamily="50" charset="-128"/>
              </a:rPr>
              <a:t>:  </a:t>
            </a:r>
            <a:r>
              <a:rPr kumimoji="0" lang="ja-JP" altLang="en-US" sz="1600" b="0" i="0" u="none" strike="noStrike" kern="0" cap="none" spc="0" normalizeH="0" baseline="0" noProof="0" dirty="0">
                <a:ln>
                  <a:noFill/>
                </a:ln>
                <a:solidFill>
                  <a:srgbClr val="00B050"/>
                </a:solidFill>
                <a:effectLst/>
                <a:uLnTx/>
                <a:uFillTx/>
                <a:latin typeface="Calibri" panose="020F0502020204030204"/>
                <a:ea typeface="游ゴシック" panose="020B0400000000000000" pitchFamily="50" charset="-128"/>
              </a:rPr>
              <a:t> </a:t>
            </a:r>
            <a:r>
              <a:rPr kumimoji="0" lang="en-US" altLang="ja-JP" sz="1600" b="0" i="0" u="none" strike="noStrike" kern="0" cap="none" spc="0" normalizeH="0" baseline="0" noProof="0" dirty="0">
                <a:ln>
                  <a:noFill/>
                </a:ln>
                <a:solidFill>
                  <a:srgbClr val="00B050"/>
                </a:solidFill>
                <a:effectLst/>
                <a:uLnTx/>
                <a:uFillTx/>
                <a:latin typeface="Calibri" panose="020F0502020204030204"/>
                <a:ea typeface="游ゴシック" panose="020B0400000000000000" pitchFamily="50" charset="-128"/>
              </a:rPr>
              <a:t>	</a:t>
            </a:r>
            <a:r>
              <a:rPr kumimoji="0" lang="ja-JP" altLang="en-US" sz="1600" b="0" i="0" u="none" strike="noStrike" kern="0" cap="none" spc="0" normalizeH="0" baseline="0" noProof="0" dirty="0">
                <a:ln>
                  <a:noFill/>
                </a:ln>
                <a:solidFill>
                  <a:prstClr val="black"/>
                </a:solidFill>
                <a:effectLst/>
                <a:uLnTx/>
                <a:uFillTx/>
                <a:latin typeface="Calibri" panose="020F0502020204030204"/>
                <a:ea typeface="游ゴシック" panose="020B0400000000000000" pitchFamily="50" charset="-128"/>
              </a:rPr>
              <a:t>未来からの入力</a:t>
            </a:r>
          </a:p>
        </p:txBody>
      </p:sp>
    </p:spTree>
    <p:extLst>
      <p:ext uri="{BB962C8B-B14F-4D97-AF65-F5344CB8AC3E}">
        <p14:creationId xmlns:p14="http://schemas.microsoft.com/office/powerpoint/2010/main" val="2127374003"/>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9D5449E-7308-4A57-A006-87616572CFBE}"/>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3" name="タイトル 1">
            <a:extLst>
              <a:ext uri="{FF2B5EF4-FFF2-40B4-BE49-F238E27FC236}">
                <a16:creationId xmlns:a16="http://schemas.microsoft.com/office/drawing/2014/main" id="{0256432B-7F09-47C4-8103-576CC1AECA15}"/>
              </a:ext>
            </a:extLst>
          </p:cNvPr>
          <p:cNvSpPr txBox="1">
            <a:spLocks/>
          </p:cNvSpPr>
          <p:nvPr/>
        </p:nvSpPr>
        <p:spPr>
          <a:xfrm>
            <a:off x="0" y="2900779"/>
            <a:ext cx="9144000" cy="1056442"/>
          </a:xfrm>
          <a:prstGeom prst="rect">
            <a:avLst/>
          </a:prstGeom>
        </p:spPr>
        <p:txBody>
          <a:bodyPr/>
          <a:lstStyle>
            <a:lvl1pPr algn="l" rtl="0" eaLnBrk="0" fontAlgn="base" hangingPunct="0">
              <a:spcBef>
                <a:spcPct val="0"/>
              </a:spcBef>
              <a:spcAft>
                <a:spcPct val="0"/>
              </a:spcAft>
              <a:defRPr kumimoji="1" sz="2400">
                <a:solidFill>
                  <a:schemeClr val="tx1"/>
                </a:solidFill>
                <a:latin typeface="+mj-lt"/>
                <a:ea typeface="+mj-ea"/>
                <a:cs typeface="ＭＳ Ｐゴシック" charset="0"/>
              </a:defRPr>
            </a:lvl1pPr>
            <a:lvl2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2pPr>
            <a:lvl3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3pPr>
            <a:lvl4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4pPr>
            <a:lvl5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5pPr>
            <a:lvl6pPr marL="457200" algn="l" rtl="0" eaLnBrk="0" fontAlgn="base" hangingPunct="0">
              <a:spcBef>
                <a:spcPct val="0"/>
              </a:spcBef>
              <a:spcAft>
                <a:spcPct val="0"/>
              </a:spcAft>
              <a:defRPr sz="2400">
                <a:solidFill>
                  <a:schemeClr val="tx1"/>
                </a:solidFill>
                <a:latin typeface="Times" charset="0"/>
                <a:ea typeface="ＭＳ Ｐゴシック" charset="-128"/>
              </a:defRPr>
            </a:lvl6pPr>
            <a:lvl7pPr marL="914400" algn="l" rtl="0" eaLnBrk="0" fontAlgn="base" hangingPunct="0">
              <a:spcBef>
                <a:spcPct val="0"/>
              </a:spcBef>
              <a:spcAft>
                <a:spcPct val="0"/>
              </a:spcAft>
              <a:defRPr sz="2400">
                <a:solidFill>
                  <a:schemeClr val="tx1"/>
                </a:solidFill>
                <a:latin typeface="Times" charset="0"/>
                <a:ea typeface="ＭＳ Ｐゴシック" charset="-128"/>
              </a:defRPr>
            </a:lvl7pPr>
            <a:lvl8pPr marL="1371600" algn="l" rtl="0" eaLnBrk="0" fontAlgn="base" hangingPunct="0">
              <a:spcBef>
                <a:spcPct val="0"/>
              </a:spcBef>
              <a:spcAft>
                <a:spcPct val="0"/>
              </a:spcAft>
              <a:defRPr sz="2400">
                <a:solidFill>
                  <a:schemeClr val="tx1"/>
                </a:solidFill>
                <a:latin typeface="Times" charset="0"/>
                <a:ea typeface="ＭＳ Ｐゴシック" charset="-128"/>
              </a:defRPr>
            </a:lvl8pPr>
            <a:lvl9pPr marL="1828800" algn="l" rtl="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ja-JP" altLang="en-US" sz="6000" i="0" kern="0" dirty="0">
                <a:latin typeface="+mn-ea"/>
                <a:ea typeface="+mn-ea"/>
              </a:rPr>
              <a:t>本研究の前提</a:t>
            </a:r>
          </a:p>
        </p:txBody>
      </p:sp>
    </p:spTree>
    <p:extLst>
      <p:ext uri="{BB962C8B-B14F-4D97-AF65-F5344CB8AC3E}">
        <p14:creationId xmlns:p14="http://schemas.microsoft.com/office/powerpoint/2010/main" val="2945112028"/>
      </p:ext>
    </p:extLst>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610E4780-C85E-49B7-9BA7-C4DCC6E4BFFF}"/>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1242"/>
            <a:ext cx="8024910" cy="4177968"/>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kumimoji="1" lang="ja-JP" altLang="en-US" sz="3000" dirty="0"/>
              <a:t>双方向</a:t>
            </a:r>
            <a:r>
              <a:rPr kumimoji="1" lang="en-US" altLang="ja-JP" sz="3000" dirty="0"/>
              <a:t>RNN</a:t>
            </a:r>
            <a:r>
              <a:rPr kumimoji="1" lang="ja-JP" altLang="en-US" sz="3000" dirty="0"/>
              <a:t>を用いた検出</a:t>
            </a:r>
            <a:r>
              <a:rPr kumimoji="1" lang="en-US" altLang="ja-JP" sz="3000" dirty="0"/>
              <a:t>( a(t) = 3.9</a:t>
            </a:r>
            <a:r>
              <a:rPr kumimoji="1" lang="ja-JP" altLang="en-US" sz="3000" dirty="0"/>
              <a:t> →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33738" y="1315622"/>
            <a:ext cx="8627262" cy="4883247"/>
            <a:chOff x="1122841" y="806309"/>
            <a:chExt cx="10776657" cy="5840770"/>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103625"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806309"/>
              <a:ext cx="10776657" cy="4709704"/>
              <a:chOff x="1181564" y="764364"/>
              <a:chExt cx="10776657" cy="4709704"/>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a:ln w="9525">
                <a:noFill/>
              </a:ln>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a:ln w="9525">
                <a:noFill/>
              </a:ln>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a:ln w="9525">
                <a:noFill/>
              </a:ln>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a:ln w="9525">
                <a:noFill/>
              </a:ln>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482055" y="764364"/>
                <a:ext cx="1271867" cy="441752"/>
              </a:xfrm>
              <a:prstGeom prst="rect">
                <a:avLst/>
              </a:prstGeom>
              <a:noFill/>
              <a:ln w="9525">
                <a:noFill/>
              </a:ln>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282128" cy="369333"/>
            <a:chOff x="1764738" y="5330404"/>
            <a:chExt cx="4376170"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3.9</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527430"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134212726"/>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610E4780-C85E-49B7-9BA7-C4DCC6E4BFFF}"/>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1242"/>
            <a:ext cx="8024908" cy="4177968"/>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kumimoji="1" lang="en-US" altLang="ja-JP" sz="3000" dirty="0"/>
              <a:t>RNN</a:t>
            </a:r>
            <a:r>
              <a:rPr kumimoji="1" lang="ja-JP" altLang="en-US" sz="3000" dirty="0"/>
              <a:t>と双方向</a:t>
            </a:r>
            <a:r>
              <a:rPr kumimoji="1" lang="en-US" altLang="ja-JP" sz="3000" dirty="0"/>
              <a:t>RNN</a:t>
            </a:r>
            <a:r>
              <a:rPr lang="ja-JP" altLang="en-US" sz="3000" dirty="0"/>
              <a:t>の比較</a:t>
            </a:r>
            <a:r>
              <a:rPr kumimoji="1" lang="en-US" altLang="ja-JP" sz="3000" dirty="0"/>
              <a:t>( a(t) = 3.9</a:t>
            </a:r>
            <a:r>
              <a:rPr kumimoji="1" lang="ja-JP" altLang="en-US" sz="3000" dirty="0"/>
              <a:t> →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33738" y="1315622"/>
            <a:ext cx="4460956" cy="4883247"/>
            <a:chOff x="1122841" y="806309"/>
            <a:chExt cx="5572358" cy="5840770"/>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103625"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806309"/>
              <a:ext cx="5572358" cy="3865627"/>
              <a:chOff x="1181564" y="764364"/>
              <a:chExt cx="5572358" cy="3865627"/>
            </a:xfrm>
          </p:grpSpPr>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a:ln w="9525">
                <a:noFill/>
              </a:ln>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a:ln w="9525">
                <a:noFill/>
              </a:ln>
            </p:spPr>
            <p:txBody>
              <a:bodyPr wrap="square" rtlCol="0">
                <a:spAutoFit/>
              </a:bodyPr>
              <a:lstStyle/>
              <a:p>
                <a:r>
                  <a:rPr lang="en-US" altLang="ja-JP" sz="1800" i="0" dirty="0">
                    <a:solidFill>
                      <a:srgbClr val="FF0000"/>
                    </a:solidFill>
                  </a:rPr>
                  <a:t>RNN</a:t>
                </a:r>
                <a:endParaRPr lang="ja-JP" altLang="en-US" sz="1800" i="0" dirty="0">
                  <a:solidFill>
                    <a:srgbClr val="FF0000"/>
                  </a:solidFill>
                </a:endParaRP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a:ln w="9525">
                <a:noFill/>
              </a:ln>
            </p:spPr>
            <p:txBody>
              <a:bodyPr wrap="square" rtlCol="0">
                <a:spAutoFit/>
              </a:bodyPr>
              <a:lstStyle/>
              <a:p>
                <a:r>
                  <a:rPr lang="ja-JP" altLang="en-US" sz="1800" i="0" dirty="0">
                    <a:solidFill>
                      <a:srgbClr val="FF0000"/>
                    </a:solidFill>
                  </a:rPr>
                  <a:t>双方向</a:t>
                </a:r>
                <a:r>
                  <a:rPr lang="en-US" altLang="ja-JP" sz="1800" i="0" dirty="0">
                    <a:solidFill>
                      <a:srgbClr val="FF0000"/>
                    </a:solidFill>
                  </a:rPr>
                  <a:t>RNN</a:t>
                </a:r>
                <a:endParaRPr lang="ja-JP" altLang="en-US" sz="1800" i="0" dirty="0">
                  <a:solidFill>
                    <a:srgbClr val="FF0000"/>
                  </a:solidFill>
                </a:endParaRP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482055" y="764364"/>
                <a:ext cx="1271867" cy="441752"/>
              </a:xfrm>
              <a:prstGeom prst="rect">
                <a:avLst/>
              </a:prstGeom>
              <a:noFill/>
              <a:ln w="9525">
                <a:noFill/>
              </a:ln>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282128" cy="369333"/>
            <a:chOff x="1764738" y="5330404"/>
            <a:chExt cx="4376170"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3.9</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527430"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596731212"/>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610E4780-C85E-49B7-9BA7-C4DCC6E4BFFF}"/>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1242"/>
            <a:ext cx="8024908" cy="4177968"/>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kumimoji="1" lang="ja-JP" altLang="en-US" sz="3000" dirty="0"/>
              <a:t>双方向</a:t>
            </a:r>
            <a:r>
              <a:rPr kumimoji="1" lang="en-US" altLang="ja-JP" sz="3000" dirty="0"/>
              <a:t>RNN</a:t>
            </a:r>
            <a:r>
              <a:rPr kumimoji="1" lang="ja-JP" altLang="en-US" sz="3000" dirty="0"/>
              <a:t>を用いた検出</a:t>
            </a:r>
            <a:r>
              <a:rPr kumimoji="1" lang="en-US" altLang="ja-JP" sz="3000" dirty="0"/>
              <a:t>( a(t) = 3.95</a:t>
            </a:r>
            <a:r>
              <a:rPr kumimoji="1" lang="ja-JP" altLang="en-US" sz="3000" dirty="0"/>
              <a:t> →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33738" y="1310942"/>
            <a:ext cx="8627262" cy="4887927"/>
            <a:chOff x="1122841" y="800711"/>
            <a:chExt cx="10776657" cy="5846368"/>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170164"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800711"/>
              <a:ext cx="10776657" cy="4715302"/>
              <a:chOff x="1181564" y="758766"/>
              <a:chExt cx="10776657" cy="4715302"/>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a:ln w="9525">
                <a:noFill/>
              </a:ln>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a:ln w="9525">
                <a:noFill/>
              </a:ln>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a:ln w="9525">
                <a:noFill/>
              </a:ln>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a:ln w="9525">
                <a:noFill/>
              </a:ln>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592954" y="758766"/>
                <a:ext cx="1271867" cy="441752"/>
              </a:xfrm>
              <a:prstGeom prst="rect">
                <a:avLst/>
              </a:prstGeom>
              <a:noFill/>
              <a:ln w="9525">
                <a:noFill/>
              </a:ln>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282128" cy="369333"/>
            <a:chOff x="1764738" y="5330404"/>
            <a:chExt cx="4376170"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3.95</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527430"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2536758765"/>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610E4780-C85E-49B7-9BA7-C4DCC6E4BFFF}"/>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1242"/>
            <a:ext cx="8024908" cy="4177967"/>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kumimoji="1" lang="ja-JP" altLang="en-US" sz="3000" dirty="0"/>
              <a:t>双方向</a:t>
            </a:r>
            <a:r>
              <a:rPr kumimoji="1" lang="en-US" altLang="ja-JP" sz="3000" dirty="0"/>
              <a:t>RNN</a:t>
            </a:r>
            <a:r>
              <a:rPr kumimoji="1" lang="ja-JP" altLang="en-US" sz="3000" dirty="0"/>
              <a:t>を用いた検出</a:t>
            </a:r>
            <a:r>
              <a:rPr kumimoji="1" lang="en-US" altLang="ja-JP" sz="3000" dirty="0"/>
              <a:t>( a(t) = 3.99</a:t>
            </a:r>
            <a:r>
              <a:rPr kumimoji="1" lang="ja-JP" altLang="en-US" sz="3000" dirty="0"/>
              <a:t> → </a:t>
            </a:r>
            <a:r>
              <a:rPr kumimoji="1" lang="en-US" altLang="ja-JP" sz="3000" dirty="0"/>
              <a:t>4.0 )</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33738" y="1310942"/>
            <a:ext cx="8627262" cy="4887927"/>
            <a:chOff x="1122841" y="800711"/>
            <a:chExt cx="10776657" cy="5846368"/>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170164"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800711"/>
              <a:ext cx="10776657" cy="4715302"/>
              <a:chOff x="1181564" y="758766"/>
              <a:chExt cx="10776657" cy="4715302"/>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a:ln w="9525">
                <a:noFill/>
              </a:ln>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a:ln w="9525">
                <a:noFill/>
              </a:ln>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a:ln w="9525">
                <a:noFill/>
              </a:ln>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a:ln w="9525">
                <a:noFill/>
              </a:ln>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592954" y="758766"/>
                <a:ext cx="1271867" cy="441752"/>
              </a:xfrm>
              <a:prstGeom prst="rect">
                <a:avLst/>
              </a:prstGeom>
              <a:noFill/>
              <a:ln w="9525">
                <a:noFill/>
              </a:ln>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282128" cy="369333"/>
            <a:chOff x="1764738" y="5330404"/>
            <a:chExt cx="4376170"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3.99</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527430"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1609945430"/>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610E4780-C85E-49B7-9BA7-C4DCC6E4BFFF}"/>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pic>
        <p:nvPicPr>
          <p:cNvPr id="4" name="図 3">
            <a:extLst>
              <a:ext uri="{FF2B5EF4-FFF2-40B4-BE49-F238E27FC236}">
                <a16:creationId xmlns:a16="http://schemas.microsoft.com/office/drawing/2014/main" id="{40736E68-5992-4251-AB2D-A57889311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1242"/>
            <a:ext cx="8024908" cy="4177968"/>
          </a:xfrm>
          <a:prstGeom prst="rect">
            <a:avLst/>
          </a:prstGeom>
        </p:spPr>
      </p:pic>
      <p:sp>
        <p:nvSpPr>
          <p:cNvPr id="2" name="タイトル 1">
            <a:extLst>
              <a:ext uri="{FF2B5EF4-FFF2-40B4-BE49-F238E27FC236}">
                <a16:creationId xmlns:a16="http://schemas.microsoft.com/office/drawing/2014/main" id="{AE9BAB81-7584-42C4-B567-3EC093171C7A}"/>
              </a:ext>
            </a:extLst>
          </p:cNvPr>
          <p:cNvSpPr>
            <a:spLocks noGrp="1"/>
          </p:cNvSpPr>
          <p:nvPr>
            <p:ph type="title"/>
          </p:nvPr>
        </p:nvSpPr>
        <p:spPr>
          <a:xfrm>
            <a:off x="0" y="0"/>
            <a:ext cx="9144000" cy="1080457"/>
          </a:xfrm>
        </p:spPr>
        <p:txBody>
          <a:bodyPr>
            <a:normAutofit/>
          </a:bodyPr>
          <a:lstStyle/>
          <a:p>
            <a:pPr algn="ctr"/>
            <a:r>
              <a:rPr kumimoji="1" lang="ja-JP" altLang="en-US" sz="3000" dirty="0"/>
              <a:t>シミュレーション結果</a:t>
            </a:r>
            <a:r>
              <a:rPr kumimoji="1" lang="en-US" altLang="ja-JP" sz="3000" dirty="0"/>
              <a:t>( a(t) = 4.0</a:t>
            </a:r>
            <a:r>
              <a:rPr kumimoji="1" lang="ja-JP" altLang="en-US" sz="3000" dirty="0"/>
              <a:t> → </a:t>
            </a:r>
            <a:r>
              <a:rPr lang="en-US" altLang="ja-JP" sz="3000" dirty="0"/>
              <a:t>3.7 </a:t>
            </a:r>
            <a:r>
              <a:rPr kumimoji="1" lang="en-US" altLang="ja-JP" sz="3000" dirty="0"/>
              <a:t>)</a:t>
            </a:r>
            <a:endParaRPr kumimoji="1" lang="ja-JP" altLang="en-US" sz="3000" dirty="0"/>
          </a:p>
        </p:txBody>
      </p:sp>
      <p:grpSp>
        <p:nvGrpSpPr>
          <p:cNvPr id="32" name="グループ化 31">
            <a:extLst>
              <a:ext uri="{FF2B5EF4-FFF2-40B4-BE49-F238E27FC236}">
                <a16:creationId xmlns:a16="http://schemas.microsoft.com/office/drawing/2014/main" id="{C88E23FF-2D91-4CCC-9C49-6C1D090741DF}"/>
              </a:ext>
            </a:extLst>
          </p:cNvPr>
          <p:cNvGrpSpPr/>
          <p:nvPr/>
        </p:nvGrpSpPr>
        <p:grpSpPr>
          <a:xfrm>
            <a:off x="433738" y="1315622"/>
            <a:ext cx="8627262" cy="4883247"/>
            <a:chOff x="1122841" y="806309"/>
            <a:chExt cx="10776657" cy="5840770"/>
          </a:xfrm>
        </p:grpSpPr>
        <p:cxnSp>
          <p:nvCxnSpPr>
            <p:cNvPr id="14" name="直線コネクタ 13">
              <a:extLst>
                <a:ext uri="{FF2B5EF4-FFF2-40B4-BE49-F238E27FC236}">
                  <a16:creationId xmlns:a16="http://schemas.microsoft.com/office/drawing/2014/main" id="{DD871682-5D57-446F-86DC-2560E3ABC178}"/>
                </a:ext>
              </a:extLst>
            </p:cNvPr>
            <p:cNvCxnSpPr>
              <a:cxnSpLocks/>
            </p:cNvCxnSpPr>
            <p:nvPr/>
          </p:nvCxnSpPr>
          <p:spPr>
            <a:xfrm>
              <a:off x="6103625" y="1288388"/>
              <a:ext cx="0" cy="5358691"/>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1" name="グループ化 30">
              <a:extLst>
                <a:ext uri="{FF2B5EF4-FFF2-40B4-BE49-F238E27FC236}">
                  <a16:creationId xmlns:a16="http://schemas.microsoft.com/office/drawing/2014/main" id="{8EB3766F-669F-4424-A705-40C9A9E51574}"/>
                </a:ext>
              </a:extLst>
            </p:cNvPr>
            <p:cNvGrpSpPr/>
            <p:nvPr/>
          </p:nvGrpSpPr>
          <p:grpSpPr>
            <a:xfrm>
              <a:off x="1122841" y="806309"/>
              <a:ext cx="10776657" cy="4709704"/>
              <a:chOff x="1181564" y="764364"/>
              <a:chExt cx="10776657" cy="4709704"/>
            </a:xfrm>
          </p:grpSpPr>
          <p:sp>
            <p:nvSpPr>
              <p:cNvPr id="7" name="テキスト ボックス 6">
                <a:extLst>
                  <a:ext uri="{FF2B5EF4-FFF2-40B4-BE49-F238E27FC236}">
                    <a16:creationId xmlns:a16="http://schemas.microsoft.com/office/drawing/2014/main" id="{5817D24D-093D-4E6A-8699-6D33FF8EA692}"/>
                  </a:ext>
                </a:extLst>
              </p:cNvPr>
              <p:cNvSpPr txBox="1"/>
              <p:nvPr/>
            </p:nvSpPr>
            <p:spPr>
              <a:xfrm>
                <a:off x="10079824" y="4811440"/>
                <a:ext cx="1878397" cy="662628"/>
              </a:xfrm>
              <a:prstGeom prst="rect">
                <a:avLst/>
              </a:prstGeom>
              <a:solidFill>
                <a:schemeClr val="bg1"/>
              </a:solidFill>
              <a:ln w="9525">
                <a:noFill/>
              </a:ln>
            </p:spPr>
            <p:txBody>
              <a:bodyPr wrap="square" rtlCol="0">
                <a:spAutoFit/>
              </a:bodyPr>
              <a:lstStyle/>
              <a:p>
                <a:r>
                  <a:rPr lang="ja-JP" altLang="en-US" sz="1500" i="0" dirty="0">
                    <a:solidFill>
                      <a:srgbClr val="0070C0"/>
                    </a:solidFill>
                  </a:rPr>
                  <a:t>青線</a:t>
                </a:r>
                <a:r>
                  <a:rPr lang="en-US" altLang="ja-JP" sz="1500" i="0" dirty="0">
                    <a:solidFill>
                      <a:srgbClr val="0070C0"/>
                    </a:solidFill>
                  </a:rPr>
                  <a:t>: </a:t>
                </a:r>
                <a:r>
                  <a:rPr lang="ja-JP" altLang="en-US" sz="1500" i="0" dirty="0">
                    <a:solidFill>
                      <a:srgbClr val="0070C0"/>
                    </a:solidFill>
                  </a:rPr>
                  <a:t> </a:t>
                </a:r>
                <a:r>
                  <a:rPr lang="ja-JP" altLang="en-US" sz="1500" i="0" dirty="0"/>
                  <a:t>実験対象</a:t>
                </a:r>
                <a:endParaRPr lang="en-US" altLang="ja-JP" sz="1500" i="0" dirty="0"/>
              </a:p>
              <a:p>
                <a:r>
                  <a:rPr lang="ja-JP" altLang="en-US" sz="1500" i="0" dirty="0">
                    <a:solidFill>
                      <a:srgbClr val="FF0000"/>
                    </a:solidFill>
                  </a:rPr>
                  <a:t>赤線</a:t>
                </a:r>
                <a:r>
                  <a:rPr lang="en-US" altLang="ja-JP" sz="1500" i="0" dirty="0">
                    <a:solidFill>
                      <a:srgbClr val="FF0000"/>
                    </a:solidFill>
                  </a:rPr>
                  <a:t>: </a:t>
                </a:r>
                <a:r>
                  <a:rPr lang="ja-JP" altLang="en-US" sz="1500" i="0" dirty="0">
                    <a:solidFill>
                      <a:srgbClr val="FF0000"/>
                    </a:solidFill>
                  </a:rPr>
                  <a:t> </a:t>
                </a:r>
                <a:r>
                  <a:rPr lang="en-US" altLang="ja-JP" sz="1500" i="0" dirty="0"/>
                  <a:t>RNN</a:t>
                </a:r>
                <a:r>
                  <a:rPr lang="ja-JP" altLang="en-US" sz="1500" i="0" dirty="0"/>
                  <a:t>出力</a:t>
                </a:r>
              </a:p>
            </p:txBody>
          </p:sp>
          <p:sp>
            <p:nvSpPr>
              <p:cNvPr id="9" name="テキスト ボックス 8">
                <a:extLst>
                  <a:ext uri="{FF2B5EF4-FFF2-40B4-BE49-F238E27FC236}">
                    <a16:creationId xmlns:a16="http://schemas.microsoft.com/office/drawing/2014/main" id="{3822E4C0-3B96-4CD7-AB32-EA55EE2A00CF}"/>
                  </a:ext>
                </a:extLst>
              </p:cNvPr>
              <p:cNvSpPr txBox="1"/>
              <p:nvPr/>
            </p:nvSpPr>
            <p:spPr>
              <a:xfrm>
                <a:off x="1245682" y="908435"/>
                <a:ext cx="1442577" cy="441752"/>
              </a:xfrm>
              <a:prstGeom prst="rect">
                <a:avLst/>
              </a:prstGeom>
              <a:noFill/>
              <a:ln w="9525">
                <a:noFill/>
              </a:ln>
            </p:spPr>
            <p:txBody>
              <a:bodyPr wrap="square" rtlCol="0">
                <a:spAutoFit/>
              </a:bodyPr>
              <a:lstStyle/>
              <a:p>
                <a:r>
                  <a:rPr lang="ja-JP" altLang="en-US" sz="1800" i="0" dirty="0">
                    <a:solidFill>
                      <a:srgbClr val="FF0000"/>
                    </a:solidFill>
                  </a:rPr>
                  <a:t>実験対象</a:t>
                </a:r>
              </a:p>
            </p:txBody>
          </p:sp>
          <p:sp>
            <p:nvSpPr>
              <p:cNvPr id="12" name="テキスト ボックス 11">
                <a:extLst>
                  <a:ext uri="{FF2B5EF4-FFF2-40B4-BE49-F238E27FC236}">
                    <a16:creationId xmlns:a16="http://schemas.microsoft.com/office/drawing/2014/main" id="{68E9683A-4BEB-4179-86FC-0F5742683E99}"/>
                  </a:ext>
                </a:extLst>
              </p:cNvPr>
              <p:cNvSpPr txBox="1"/>
              <p:nvPr/>
            </p:nvSpPr>
            <p:spPr>
              <a:xfrm>
                <a:off x="1245682" y="2548337"/>
                <a:ext cx="1530992" cy="441752"/>
              </a:xfrm>
              <a:prstGeom prst="rect">
                <a:avLst/>
              </a:prstGeom>
              <a:noFill/>
              <a:ln w="9525">
                <a:noFill/>
              </a:ln>
            </p:spPr>
            <p:txBody>
              <a:bodyPr wrap="square" rtlCol="0">
                <a:spAutoFit/>
              </a:bodyPr>
              <a:lstStyle/>
              <a:p>
                <a:r>
                  <a:rPr lang="ja-JP" altLang="en-US" sz="1800" i="0" dirty="0">
                    <a:solidFill>
                      <a:srgbClr val="FF0000"/>
                    </a:solidFill>
                  </a:rPr>
                  <a:t>学習損失</a:t>
                </a:r>
              </a:p>
            </p:txBody>
          </p:sp>
          <p:sp>
            <p:nvSpPr>
              <p:cNvPr id="13" name="テキスト ボックス 12">
                <a:extLst>
                  <a:ext uri="{FF2B5EF4-FFF2-40B4-BE49-F238E27FC236}">
                    <a16:creationId xmlns:a16="http://schemas.microsoft.com/office/drawing/2014/main" id="{CA7A6D1D-B47A-4717-B1A8-86BB0127F7BA}"/>
                  </a:ext>
                </a:extLst>
              </p:cNvPr>
              <p:cNvSpPr txBox="1"/>
              <p:nvPr/>
            </p:nvSpPr>
            <p:spPr>
              <a:xfrm>
                <a:off x="1181564" y="4188239"/>
                <a:ext cx="3900548" cy="441752"/>
              </a:xfrm>
              <a:prstGeom prst="rect">
                <a:avLst/>
              </a:prstGeom>
              <a:noFill/>
              <a:ln w="9525">
                <a:noFill/>
              </a:ln>
            </p:spPr>
            <p:txBody>
              <a:bodyPr wrap="square" rtlCol="0">
                <a:spAutoFit/>
              </a:bodyPr>
              <a:lstStyle/>
              <a:p>
                <a:r>
                  <a:rPr lang="ja-JP" altLang="en-US" sz="1800" i="0" dirty="0">
                    <a:solidFill>
                      <a:srgbClr val="FF0000"/>
                    </a:solidFill>
                  </a:rPr>
                  <a:t>実験対象と</a:t>
                </a:r>
                <a:r>
                  <a:rPr lang="en-US" altLang="ja-JP" sz="1800" i="0" dirty="0">
                    <a:solidFill>
                      <a:srgbClr val="FF0000"/>
                    </a:solidFill>
                  </a:rPr>
                  <a:t>RNN</a:t>
                </a:r>
                <a:r>
                  <a:rPr lang="ja-JP" altLang="en-US" sz="1800" i="0" dirty="0">
                    <a:solidFill>
                      <a:srgbClr val="FF0000"/>
                    </a:solidFill>
                  </a:rPr>
                  <a:t>出力の比較</a:t>
                </a:r>
              </a:p>
            </p:txBody>
          </p:sp>
          <p:sp>
            <p:nvSpPr>
              <p:cNvPr id="26" name="テキスト ボックス 25">
                <a:extLst>
                  <a:ext uri="{FF2B5EF4-FFF2-40B4-BE49-F238E27FC236}">
                    <a16:creationId xmlns:a16="http://schemas.microsoft.com/office/drawing/2014/main" id="{7F14894D-E2F5-416C-B0AA-1050A5B14030}"/>
                  </a:ext>
                </a:extLst>
              </p:cNvPr>
              <p:cNvSpPr txBox="1"/>
              <p:nvPr/>
            </p:nvSpPr>
            <p:spPr>
              <a:xfrm>
                <a:off x="5482055" y="764364"/>
                <a:ext cx="1271867" cy="441752"/>
              </a:xfrm>
              <a:prstGeom prst="rect">
                <a:avLst/>
              </a:prstGeom>
              <a:noFill/>
              <a:ln w="9525">
                <a:noFill/>
              </a:ln>
            </p:spPr>
            <p:txBody>
              <a:bodyPr wrap="square" rtlCol="0">
                <a:spAutoFit/>
              </a:bodyPr>
              <a:lstStyle/>
              <a:p>
                <a:pPr algn="ctr"/>
                <a:r>
                  <a:rPr lang="fr-FR" altLang="ja-JP" sz="1800" b="1" i="0" dirty="0"/>
                  <a:t>t = 250</a:t>
                </a:r>
              </a:p>
            </p:txBody>
          </p:sp>
        </p:grpSp>
      </p:grpSp>
      <p:grpSp>
        <p:nvGrpSpPr>
          <p:cNvPr id="22" name="グループ化 21">
            <a:extLst>
              <a:ext uri="{FF2B5EF4-FFF2-40B4-BE49-F238E27FC236}">
                <a16:creationId xmlns:a16="http://schemas.microsoft.com/office/drawing/2014/main" id="{08D6FBC5-EDAA-4F31-AC71-918EA328CE1F}"/>
              </a:ext>
            </a:extLst>
          </p:cNvPr>
          <p:cNvGrpSpPr/>
          <p:nvPr/>
        </p:nvGrpSpPr>
        <p:grpSpPr>
          <a:xfrm>
            <a:off x="2825704" y="5829537"/>
            <a:ext cx="3282128" cy="369333"/>
            <a:chOff x="1764738" y="5330404"/>
            <a:chExt cx="4376170" cy="508373"/>
          </a:xfrm>
        </p:grpSpPr>
        <p:sp>
          <p:nvSpPr>
            <p:cNvPr id="23" name="テキスト ボックス 22">
              <a:extLst>
                <a:ext uri="{FF2B5EF4-FFF2-40B4-BE49-F238E27FC236}">
                  <a16:creationId xmlns:a16="http://schemas.microsoft.com/office/drawing/2014/main" id="{1D89A7B4-DE31-4912-AC48-78B82C81E12E}"/>
                </a:ext>
              </a:extLst>
            </p:cNvPr>
            <p:cNvSpPr txBox="1"/>
            <p:nvPr/>
          </p:nvSpPr>
          <p:spPr>
            <a:xfrm>
              <a:off x="1764738" y="5330405"/>
              <a:ext cx="1680238" cy="508372"/>
            </a:xfrm>
            <a:prstGeom prst="rect">
              <a:avLst/>
            </a:prstGeom>
            <a:noFill/>
          </p:spPr>
          <p:txBody>
            <a:bodyPr wrap="square" rtlCol="0">
              <a:spAutoFit/>
            </a:bodyPr>
            <a:lstStyle/>
            <a:p>
              <a:pPr algn="ctr"/>
              <a:r>
                <a:rPr lang="fr-FR" altLang="ja-JP" sz="1800" b="1" i="0" dirty="0">
                  <a:solidFill>
                    <a:srgbClr val="FF0000"/>
                  </a:solidFill>
                </a:rPr>
                <a:t>a(t)  = 3.99</a:t>
              </a:r>
            </a:p>
          </p:txBody>
        </p:sp>
        <p:sp>
          <p:nvSpPr>
            <p:cNvPr id="24" name="テキスト ボックス 23">
              <a:extLst>
                <a:ext uri="{FF2B5EF4-FFF2-40B4-BE49-F238E27FC236}">
                  <a16:creationId xmlns:a16="http://schemas.microsoft.com/office/drawing/2014/main" id="{145F8C51-0864-41C7-8F5A-34159EC394A5}"/>
                </a:ext>
              </a:extLst>
            </p:cNvPr>
            <p:cNvSpPr txBox="1"/>
            <p:nvPr/>
          </p:nvSpPr>
          <p:spPr>
            <a:xfrm>
              <a:off x="4613478" y="5330404"/>
              <a:ext cx="1527430" cy="508371"/>
            </a:xfrm>
            <a:prstGeom prst="rect">
              <a:avLst/>
            </a:prstGeom>
            <a:noFill/>
          </p:spPr>
          <p:txBody>
            <a:bodyPr wrap="square" rtlCol="0">
              <a:spAutoFit/>
            </a:bodyPr>
            <a:lstStyle/>
            <a:p>
              <a:pPr algn="ctr"/>
              <a:r>
                <a:rPr lang="fr-FR" altLang="ja-JP" sz="1800" b="1" i="0" dirty="0">
                  <a:solidFill>
                    <a:srgbClr val="FF0000"/>
                  </a:solidFill>
                </a:rPr>
                <a:t>a(t)  = 4.0</a:t>
              </a:r>
            </a:p>
          </p:txBody>
        </p:sp>
        <p:sp>
          <p:nvSpPr>
            <p:cNvPr id="25" name="矢印: 右 24">
              <a:extLst>
                <a:ext uri="{FF2B5EF4-FFF2-40B4-BE49-F238E27FC236}">
                  <a16:creationId xmlns:a16="http://schemas.microsoft.com/office/drawing/2014/main" id="{216E67E4-34F7-44B2-A4C9-D9BD4CDD06F1}"/>
                </a:ext>
              </a:extLst>
            </p:cNvPr>
            <p:cNvSpPr/>
            <p:nvPr/>
          </p:nvSpPr>
          <p:spPr>
            <a:xfrm>
              <a:off x="3707823" y="5395221"/>
              <a:ext cx="642809" cy="3469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559999295"/>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4278D37-AC0A-4D4C-9E6D-D373D1B577DF}"/>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B9A8B85C-DE47-49AB-87E4-013AF940FAD6}"/>
              </a:ext>
            </a:extLst>
          </p:cNvPr>
          <p:cNvSpPr>
            <a:spLocks noGrp="1"/>
          </p:cNvSpPr>
          <p:nvPr>
            <p:ph type="title"/>
          </p:nvPr>
        </p:nvSpPr>
        <p:spPr>
          <a:xfrm>
            <a:off x="0" y="0"/>
            <a:ext cx="9144000" cy="1091953"/>
          </a:xfrm>
        </p:spPr>
        <p:txBody>
          <a:bodyPr>
            <a:normAutofit/>
          </a:bodyPr>
          <a:lstStyle/>
          <a:p>
            <a:pPr algn="ctr"/>
            <a:r>
              <a:rPr lang="ja-JP" altLang="en-US" sz="3000" dirty="0"/>
              <a:t>ロジスティックを対象とした意図は？</a:t>
            </a:r>
            <a:endParaRPr kumimoji="1" lang="ja-JP" altLang="en-US" sz="3000" dirty="0"/>
          </a:p>
        </p:txBody>
      </p:sp>
      <p:sp>
        <p:nvSpPr>
          <p:cNvPr id="5" name="正方形/長方形 4">
            <a:extLst>
              <a:ext uri="{FF2B5EF4-FFF2-40B4-BE49-F238E27FC236}">
                <a16:creationId xmlns:a16="http://schemas.microsoft.com/office/drawing/2014/main" id="{CE9B80A5-78F0-4388-A21B-147BBDBB02FE}"/>
              </a:ext>
            </a:extLst>
          </p:cNvPr>
          <p:cNvSpPr/>
          <p:nvPr/>
        </p:nvSpPr>
        <p:spPr>
          <a:xfrm>
            <a:off x="610339" y="1383214"/>
            <a:ext cx="7923322" cy="2062103"/>
          </a:xfrm>
          <a:prstGeom prst="rect">
            <a:avLst/>
          </a:prstGeom>
        </p:spPr>
        <p:txBody>
          <a:bodyPr wrap="square">
            <a:spAutoFit/>
          </a:bodyPr>
          <a:lstStyle/>
          <a:p>
            <a:pPr marL="342900" lvl="0" indent="-342900">
              <a:buFont typeface="+mj-lt"/>
              <a:buAutoNum type="arabicPeriod"/>
            </a:pPr>
            <a:r>
              <a:rPr kumimoji="1" lang="ja-JP" altLang="en-US" sz="2400" i="0" dirty="0">
                <a:solidFill>
                  <a:srgbClr val="000000"/>
                </a:solidFill>
                <a:latin typeface="ＭＳ Ｐゴシック"/>
              </a:rPr>
              <a:t>簡単な系であり実験しやすい</a:t>
            </a:r>
            <a:endParaRPr kumimoji="1" lang="en-US" altLang="ja-JP" sz="2400" i="0" dirty="0">
              <a:solidFill>
                <a:srgbClr val="000000"/>
              </a:solidFill>
              <a:latin typeface="ＭＳ Ｐゴシック"/>
            </a:endParaRPr>
          </a:p>
          <a:p>
            <a:pPr marL="342900" lvl="0" indent="-342900">
              <a:buFont typeface="+mj-lt"/>
              <a:buAutoNum type="arabicPeriod"/>
            </a:pPr>
            <a:r>
              <a:rPr kumimoji="1" lang="ja-JP" altLang="en-US" sz="2400" i="0" dirty="0">
                <a:solidFill>
                  <a:srgbClr val="000000"/>
                </a:solidFill>
                <a:latin typeface="ＭＳ Ｐゴシック"/>
              </a:rPr>
              <a:t>パラメータの変化に大きな影響を受け振舞が変化</a:t>
            </a:r>
            <a:br>
              <a:rPr kumimoji="1" lang="en-US" altLang="ja-JP" sz="2400" i="0" dirty="0">
                <a:solidFill>
                  <a:srgbClr val="000000"/>
                </a:solidFill>
                <a:latin typeface="ＭＳ Ｐゴシック"/>
              </a:rPr>
            </a:br>
            <a:r>
              <a:rPr kumimoji="1" lang="en-US" altLang="ja-JP" sz="2400" i="0" dirty="0">
                <a:solidFill>
                  <a:srgbClr val="000000"/>
                </a:solidFill>
                <a:latin typeface="ＭＳ Ｐゴシック"/>
              </a:rPr>
              <a:t>(</a:t>
            </a:r>
            <a:r>
              <a:rPr kumimoji="1" lang="ja-JP" altLang="en-US" sz="2400" i="0" dirty="0">
                <a:solidFill>
                  <a:srgbClr val="000000"/>
                </a:solidFill>
                <a:latin typeface="ＭＳ Ｐゴシック"/>
              </a:rPr>
              <a:t>不規則なカオス</a:t>
            </a:r>
            <a:r>
              <a:rPr kumimoji="1" lang="en-US" altLang="ja-JP" sz="2400" i="0" dirty="0">
                <a:solidFill>
                  <a:srgbClr val="000000"/>
                </a:solidFill>
                <a:latin typeface="ＭＳ Ｐゴシック"/>
              </a:rPr>
              <a:t>)</a:t>
            </a:r>
            <a:br>
              <a:rPr kumimoji="1" lang="en-US" altLang="ja-JP" sz="2400" i="0" dirty="0">
                <a:solidFill>
                  <a:srgbClr val="000000"/>
                </a:solidFill>
                <a:latin typeface="ＭＳ Ｐゴシック"/>
              </a:rPr>
            </a:br>
            <a:br>
              <a:rPr kumimoji="1" lang="en-US" altLang="ja-JP" sz="2400" i="0" dirty="0">
                <a:solidFill>
                  <a:srgbClr val="000000"/>
                </a:solidFill>
                <a:latin typeface="ＭＳ Ｐゴシック"/>
              </a:rPr>
            </a:br>
            <a:r>
              <a:rPr kumimoji="1" lang="ja-JP" altLang="en-US" sz="3200" i="0" dirty="0">
                <a:solidFill>
                  <a:srgbClr val="0070C0"/>
                </a:solidFill>
                <a:latin typeface="ＭＳ Ｐゴシック"/>
              </a:rPr>
              <a:t>→ 実験対象として適切</a:t>
            </a:r>
            <a:endParaRPr lang="ja-JP" altLang="en-US" sz="3200" dirty="0"/>
          </a:p>
        </p:txBody>
      </p:sp>
      <p:grpSp>
        <p:nvGrpSpPr>
          <p:cNvPr id="14" name="グループ化 13">
            <a:extLst>
              <a:ext uri="{FF2B5EF4-FFF2-40B4-BE49-F238E27FC236}">
                <a16:creationId xmlns:a16="http://schemas.microsoft.com/office/drawing/2014/main" id="{BBDEE1C7-BDE3-487F-9FC8-E8A2FCEE698B}"/>
              </a:ext>
            </a:extLst>
          </p:cNvPr>
          <p:cNvGrpSpPr/>
          <p:nvPr/>
        </p:nvGrpSpPr>
        <p:grpSpPr>
          <a:xfrm>
            <a:off x="737214" y="3758917"/>
            <a:ext cx="7669572" cy="2418477"/>
            <a:chOff x="379519" y="3490485"/>
            <a:chExt cx="7669572" cy="2418477"/>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BABB5D3-F540-48E3-8F2E-DAE945DA30D8}"/>
                    </a:ext>
                  </a:extLst>
                </p:cNvPr>
                <p:cNvSpPr txBox="1"/>
                <p:nvPr/>
              </p:nvSpPr>
              <p:spPr>
                <a:xfrm>
                  <a:off x="379519" y="3569860"/>
                  <a:ext cx="2999173" cy="233910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000" i="0" dirty="0">
                      <a:latin typeface="+mn-ea"/>
                    </a:rPr>
                    <a:t>0</a:t>
                  </a:r>
                  <a14:m>
                    <m:oMath xmlns:m="http://schemas.openxmlformats.org/officeDocument/2006/math">
                      <m:r>
                        <a:rPr kumimoji="1" lang="en-US" altLang="ja-JP" sz="2000" i="1" smtClean="0">
                          <a:latin typeface="Cambria Math" panose="02040503050406030204" pitchFamily="18" charset="0"/>
                          <a:ea typeface="Cambria Math" panose="02040503050406030204" pitchFamily="18" charset="0"/>
                        </a:rPr>
                        <m:t>≤</m:t>
                      </m:r>
                    </m:oMath>
                  </a14:m>
                  <a:r>
                    <a:rPr kumimoji="1" lang="en-US" altLang="ja-JP" sz="2000" i="0" dirty="0">
                      <a:latin typeface="+mn-ea"/>
                    </a:rPr>
                    <a:t> a </a:t>
                  </a:r>
                  <a14:m>
                    <m:oMath xmlns:m="http://schemas.openxmlformats.org/officeDocument/2006/math">
                      <m:r>
                        <a:rPr kumimoji="1" lang="en-US" altLang="ja-JP" sz="2000" i="1" smtClean="0">
                          <a:latin typeface="Cambria Math" panose="02040503050406030204" pitchFamily="18" charset="0"/>
                          <a:ea typeface="Cambria Math" panose="02040503050406030204" pitchFamily="18" charset="0"/>
                        </a:rPr>
                        <m:t>≤</m:t>
                      </m:r>
                    </m:oMath>
                  </a14:m>
                  <a:r>
                    <a:rPr kumimoji="1" lang="en-US" altLang="ja-JP" sz="2000" i="0" dirty="0">
                      <a:latin typeface="+mn-ea"/>
                    </a:rPr>
                    <a:t> 3</a:t>
                  </a:r>
                </a:p>
                <a:p>
                  <a:br>
                    <a:rPr kumimoji="1" lang="en-US" altLang="ja-JP" sz="1800" i="0" dirty="0">
                      <a:latin typeface="+mn-ea"/>
                    </a:rPr>
                  </a:br>
                  <a:r>
                    <a:rPr kumimoji="1" lang="en-US" altLang="ja-JP" sz="1800" i="0" dirty="0">
                      <a:latin typeface="+mn-ea"/>
                    </a:rPr>
                    <a:t>	</a:t>
                  </a:r>
                </a:p>
                <a:p>
                  <a:pPr marL="285750" indent="-285750">
                    <a:buFont typeface="Arial" panose="020B0604020202020204" pitchFamily="34" charset="0"/>
                    <a:buChar char="•"/>
                  </a:pPr>
                  <a:r>
                    <a:rPr kumimoji="1" lang="en-US" altLang="ja-JP" sz="2000" i="0" dirty="0">
                      <a:latin typeface="+mn-ea"/>
                    </a:rPr>
                    <a:t>3 </a:t>
                  </a:r>
                  <a14:m>
                    <m:oMath xmlns:m="http://schemas.openxmlformats.org/officeDocument/2006/math">
                      <m:r>
                        <a:rPr kumimoji="1" lang="en-US" altLang="ja-JP" sz="2000" i="1" smtClean="0">
                          <a:latin typeface="Cambria Math" panose="02040503050406030204" pitchFamily="18" charset="0"/>
                          <a:ea typeface="Cambria Math" panose="02040503050406030204" pitchFamily="18" charset="0"/>
                        </a:rPr>
                        <m:t>&lt;</m:t>
                      </m:r>
                    </m:oMath>
                  </a14:m>
                  <a:r>
                    <a:rPr kumimoji="1" lang="en-US" altLang="ja-JP" sz="2000" i="0" dirty="0">
                      <a:latin typeface="+mn-ea"/>
                    </a:rPr>
                    <a:t> a </a:t>
                  </a:r>
                  <a14:m>
                    <m:oMath xmlns:m="http://schemas.openxmlformats.org/officeDocument/2006/math">
                      <m:r>
                        <a:rPr kumimoji="1" lang="en-US" altLang="ja-JP" sz="2000" i="1" smtClean="0">
                          <a:latin typeface="Cambria Math" panose="02040503050406030204" pitchFamily="18" charset="0"/>
                          <a:ea typeface="Cambria Math" panose="02040503050406030204" pitchFamily="18" charset="0"/>
                        </a:rPr>
                        <m:t>≤</m:t>
                      </m:r>
                    </m:oMath>
                  </a14:m>
                  <a:r>
                    <a:rPr kumimoji="1" lang="en-US" altLang="ja-JP" sz="2000" i="0" dirty="0">
                      <a:latin typeface="+mn-ea"/>
                    </a:rPr>
                    <a:t> 3.449...  	</a:t>
                  </a:r>
                </a:p>
                <a:p>
                  <a:pPr marL="285750" indent="-285750">
                    <a:buFont typeface="Arial" panose="020B0604020202020204" pitchFamily="34" charset="0"/>
                    <a:buChar char="•"/>
                  </a:pPr>
                  <a:r>
                    <a:rPr kumimoji="1" lang="en-US" altLang="ja-JP" sz="2000" i="0" dirty="0">
                      <a:latin typeface="+mn-ea"/>
                    </a:rPr>
                    <a:t>3.449... </a:t>
                  </a:r>
                  <a14:m>
                    <m:oMath xmlns:m="http://schemas.openxmlformats.org/officeDocument/2006/math">
                      <m:r>
                        <a:rPr kumimoji="1" lang="en-US" altLang="ja-JP" sz="2000" i="1" smtClean="0">
                          <a:latin typeface="Cambria Math" panose="02040503050406030204" pitchFamily="18" charset="0"/>
                          <a:ea typeface="Cambria Math" panose="02040503050406030204" pitchFamily="18" charset="0"/>
                        </a:rPr>
                        <m:t>&lt;</m:t>
                      </m:r>
                    </m:oMath>
                  </a14:m>
                  <a:r>
                    <a:rPr kumimoji="1" lang="en-US" altLang="ja-JP" sz="2000" i="0" dirty="0">
                      <a:latin typeface="+mn-ea"/>
                    </a:rPr>
                    <a:t> a </a:t>
                  </a:r>
                  <a14:m>
                    <m:oMath xmlns:m="http://schemas.openxmlformats.org/officeDocument/2006/math">
                      <m:r>
                        <a:rPr kumimoji="1" lang="en-US" altLang="ja-JP" sz="2000" i="1" smtClean="0">
                          <a:latin typeface="Cambria Math" panose="02040503050406030204" pitchFamily="18" charset="0"/>
                          <a:ea typeface="Cambria Math" panose="02040503050406030204" pitchFamily="18" charset="0"/>
                        </a:rPr>
                        <m:t>≤</m:t>
                      </m:r>
                    </m:oMath>
                  </a14:m>
                  <a:r>
                    <a:rPr kumimoji="1" lang="en-US" altLang="ja-JP" sz="2000" i="0" dirty="0">
                      <a:latin typeface="+mn-ea"/>
                    </a:rPr>
                    <a:t> 3.569... </a:t>
                  </a:r>
                  <a:r>
                    <a:rPr kumimoji="1" lang="en-US" altLang="ja-JP" sz="1800" i="0" dirty="0">
                      <a:latin typeface="+mn-ea"/>
                    </a:rPr>
                    <a:t>	</a:t>
                  </a:r>
                  <a:br>
                    <a:rPr kumimoji="1" lang="en-US" altLang="ja-JP" sz="1800" i="0" dirty="0">
                      <a:latin typeface="+mn-ea"/>
                    </a:rPr>
                  </a:br>
                  <a:endParaRPr kumimoji="1" lang="en-US" altLang="ja-JP" sz="1800" i="0" dirty="0">
                    <a:latin typeface="+mn-ea"/>
                  </a:endParaRPr>
                </a:p>
                <a:p>
                  <a:pPr marL="285750" indent="-285750">
                    <a:buFont typeface="Arial" panose="020B0604020202020204" pitchFamily="34" charset="0"/>
                    <a:buChar char="•"/>
                  </a:pPr>
                  <a:r>
                    <a:rPr kumimoji="1" lang="en-US" altLang="ja-JP" sz="2000" i="0" dirty="0">
                      <a:latin typeface="+mn-ea"/>
                    </a:rPr>
                    <a:t>3.569... </a:t>
                  </a:r>
                  <a14:m>
                    <m:oMath xmlns:m="http://schemas.openxmlformats.org/officeDocument/2006/math">
                      <m:r>
                        <a:rPr kumimoji="1" lang="en-US" altLang="ja-JP" sz="2000" i="1" smtClean="0">
                          <a:latin typeface="Cambria Math" panose="02040503050406030204" pitchFamily="18" charset="0"/>
                          <a:ea typeface="Cambria Math" panose="02040503050406030204" pitchFamily="18" charset="0"/>
                        </a:rPr>
                        <m:t>&lt;</m:t>
                      </m:r>
                    </m:oMath>
                  </a14:m>
                  <a:r>
                    <a:rPr kumimoji="1" lang="en-US" altLang="ja-JP" sz="2000" i="0" dirty="0">
                      <a:latin typeface="+mn-ea"/>
                    </a:rPr>
                    <a:t> a </a:t>
                  </a:r>
                  <a14:m>
                    <m:oMath xmlns:m="http://schemas.openxmlformats.org/officeDocument/2006/math">
                      <m:r>
                        <a:rPr kumimoji="1" lang="en-US" altLang="ja-JP" sz="2000" i="1" smtClean="0">
                          <a:latin typeface="Cambria Math" panose="02040503050406030204" pitchFamily="18" charset="0"/>
                          <a:ea typeface="Cambria Math" panose="02040503050406030204" pitchFamily="18" charset="0"/>
                        </a:rPr>
                        <m:t>≤</m:t>
                      </m:r>
                    </m:oMath>
                  </a14:m>
                  <a:r>
                    <a:rPr kumimoji="1" lang="en-US" altLang="ja-JP" sz="2000" i="0" dirty="0">
                      <a:latin typeface="+mn-ea"/>
                    </a:rPr>
                    <a:t> 4	</a:t>
                  </a:r>
                  <a:endParaRPr kumimoji="1" lang="en-US" altLang="ja-JP" sz="1800" i="0" dirty="0">
                    <a:latin typeface="+mn-ea"/>
                  </a:endParaRPr>
                </a:p>
                <a:p>
                  <a:endParaRPr kumimoji="1" lang="ja-JP" altLang="en-US" dirty="0"/>
                </a:p>
              </p:txBody>
            </p:sp>
          </mc:Choice>
          <mc:Fallback xmlns="">
            <p:sp>
              <p:nvSpPr>
                <p:cNvPr id="7" name="テキスト ボックス 6">
                  <a:extLst>
                    <a:ext uri="{FF2B5EF4-FFF2-40B4-BE49-F238E27FC236}">
                      <a16:creationId xmlns:a16="http://schemas.microsoft.com/office/drawing/2014/main" id="{5BABB5D3-F540-48E3-8F2E-DAE945DA30D8}"/>
                    </a:ext>
                  </a:extLst>
                </p:cNvPr>
                <p:cNvSpPr txBox="1">
                  <a:spLocks noRot="1" noChangeAspect="1" noMove="1" noResize="1" noEditPoints="1" noAdjustHandles="1" noChangeArrowheads="1" noChangeShapeType="1" noTextEdit="1"/>
                </p:cNvSpPr>
                <p:nvPr/>
              </p:nvSpPr>
              <p:spPr>
                <a:xfrm>
                  <a:off x="379519" y="3569860"/>
                  <a:ext cx="2999173" cy="2339102"/>
                </a:xfrm>
                <a:prstGeom prst="rect">
                  <a:avLst/>
                </a:prstGeom>
                <a:blipFill>
                  <a:blip r:embed="rId2"/>
                  <a:stretch>
                    <a:fillRect l="-1829" t="-2089"/>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83A34D09-BF34-461D-8803-59A959F63F48}"/>
                </a:ext>
              </a:extLst>
            </p:cNvPr>
            <p:cNvSpPr txBox="1"/>
            <p:nvPr/>
          </p:nvSpPr>
          <p:spPr>
            <a:xfrm>
              <a:off x="5049918" y="3490485"/>
              <a:ext cx="1056441" cy="523220"/>
            </a:xfrm>
            <a:prstGeom prst="rect">
              <a:avLst/>
            </a:prstGeom>
            <a:noFill/>
          </p:spPr>
          <p:txBody>
            <a:bodyPr wrap="square" rtlCol="0">
              <a:spAutoFit/>
            </a:bodyPr>
            <a:lstStyle/>
            <a:p>
              <a:r>
                <a:rPr kumimoji="1" lang="ja-JP" altLang="en-US" sz="2800" i="0" dirty="0"/>
                <a:t>収束</a:t>
              </a:r>
              <a:endParaRPr kumimoji="1" lang="en-US" altLang="ja-JP" sz="2800" i="0" dirty="0"/>
            </a:p>
          </p:txBody>
        </p:sp>
        <p:sp>
          <p:nvSpPr>
            <p:cNvPr id="8" name="テキスト ボックス 7">
              <a:extLst>
                <a:ext uri="{FF2B5EF4-FFF2-40B4-BE49-F238E27FC236}">
                  <a16:creationId xmlns:a16="http://schemas.microsoft.com/office/drawing/2014/main" id="{F47A18C0-8A9D-47BA-AB5D-92A8CB7AB63E}"/>
                </a:ext>
              </a:extLst>
            </p:cNvPr>
            <p:cNvSpPr txBox="1"/>
            <p:nvPr/>
          </p:nvSpPr>
          <p:spPr>
            <a:xfrm>
              <a:off x="5049918" y="4441668"/>
              <a:ext cx="2999173" cy="523220"/>
            </a:xfrm>
            <a:prstGeom prst="rect">
              <a:avLst/>
            </a:prstGeom>
            <a:noFill/>
          </p:spPr>
          <p:txBody>
            <a:bodyPr wrap="square" rtlCol="0">
              <a:spAutoFit/>
            </a:bodyPr>
            <a:lstStyle/>
            <a:p>
              <a:r>
                <a:rPr kumimoji="1" lang="ja-JP" altLang="en-US" sz="2800" i="0" dirty="0"/>
                <a:t>周期的な振舞い</a:t>
              </a:r>
              <a:endParaRPr kumimoji="1" lang="en-US" altLang="ja-JP" sz="2800" i="0" dirty="0"/>
            </a:p>
          </p:txBody>
        </p:sp>
        <p:sp>
          <p:nvSpPr>
            <p:cNvPr id="9" name="テキスト ボックス 8">
              <a:extLst>
                <a:ext uri="{FF2B5EF4-FFF2-40B4-BE49-F238E27FC236}">
                  <a16:creationId xmlns:a16="http://schemas.microsoft.com/office/drawing/2014/main" id="{840249DD-EF5A-46B2-8CB9-BCA90901739C}"/>
                </a:ext>
              </a:extLst>
            </p:cNvPr>
            <p:cNvSpPr txBox="1"/>
            <p:nvPr/>
          </p:nvSpPr>
          <p:spPr>
            <a:xfrm>
              <a:off x="5049917" y="5278488"/>
              <a:ext cx="2999173" cy="523220"/>
            </a:xfrm>
            <a:prstGeom prst="rect">
              <a:avLst/>
            </a:prstGeom>
            <a:noFill/>
          </p:spPr>
          <p:txBody>
            <a:bodyPr wrap="square" rtlCol="0">
              <a:spAutoFit/>
            </a:bodyPr>
            <a:lstStyle/>
            <a:p>
              <a:r>
                <a:rPr kumimoji="1" lang="ja-JP" altLang="en-US" sz="2800" i="0" dirty="0"/>
                <a:t>カオス</a:t>
              </a:r>
              <a:r>
                <a:rPr kumimoji="1" lang="en-US" altLang="ja-JP" sz="2800" i="0" dirty="0"/>
                <a:t>(</a:t>
              </a:r>
              <a:r>
                <a:rPr kumimoji="1" lang="ja-JP" altLang="en-US" sz="2800" i="0" dirty="0"/>
                <a:t>不規則</a:t>
              </a:r>
              <a:r>
                <a:rPr kumimoji="1" lang="en-US" altLang="ja-JP" sz="2800" i="0" dirty="0"/>
                <a:t>)</a:t>
              </a:r>
            </a:p>
          </p:txBody>
        </p:sp>
        <p:sp>
          <p:nvSpPr>
            <p:cNvPr id="10" name="矢印: 右 9">
              <a:extLst>
                <a:ext uri="{FF2B5EF4-FFF2-40B4-BE49-F238E27FC236}">
                  <a16:creationId xmlns:a16="http://schemas.microsoft.com/office/drawing/2014/main" id="{391FE092-04EE-4AB5-A380-CE8904B738E9}"/>
                </a:ext>
              </a:extLst>
            </p:cNvPr>
            <p:cNvSpPr/>
            <p:nvPr/>
          </p:nvSpPr>
          <p:spPr bwMode="auto">
            <a:xfrm>
              <a:off x="3596935" y="3513584"/>
              <a:ext cx="727968" cy="477021"/>
            </a:xfrm>
            <a:prstGeom prst="rightArrow">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12" name="矢印: 右 11">
              <a:extLst>
                <a:ext uri="{FF2B5EF4-FFF2-40B4-BE49-F238E27FC236}">
                  <a16:creationId xmlns:a16="http://schemas.microsoft.com/office/drawing/2014/main" id="{C36C89BA-7836-40F6-976A-49C6665B69CA}"/>
                </a:ext>
              </a:extLst>
            </p:cNvPr>
            <p:cNvSpPr/>
            <p:nvPr/>
          </p:nvSpPr>
          <p:spPr bwMode="auto">
            <a:xfrm>
              <a:off x="3596935" y="4497205"/>
              <a:ext cx="727968" cy="477021"/>
            </a:xfrm>
            <a:prstGeom prst="rightArrow">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13" name="矢印: 右 12">
              <a:extLst>
                <a:ext uri="{FF2B5EF4-FFF2-40B4-BE49-F238E27FC236}">
                  <a16:creationId xmlns:a16="http://schemas.microsoft.com/office/drawing/2014/main" id="{BFCEC3CC-E1F1-4C31-8AEF-B88B813C7E00}"/>
                </a:ext>
              </a:extLst>
            </p:cNvPr>
            <p:cNvSpPr/>
            <p:nvPr/>
          </p:nvSpPr>
          <p:spPr bwMode="auto">
            <a:xfrm>
              <a:off x="3588062" y="5301587"/>
              <a:ext cx="727968" cy="477021"/>
            </a:xfrm>
            <a:prstGeom prst="rightArrow">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grpSp>
    </p:spTree>
    <p:extLst>
      <p:ext uri="{BB962C8B-B14F-4D97-AF65-F5344CB8AC3E}">
        <p14:creationId xmlns:p14="http://schemas.microsoft.com/office/powerpoint/2010/main" val="2640843097"/>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065466"/>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87F633A-3714-4543-9011-23CD5F7D29D5}"/>
              </a:ext>
            </a:extLst>
          </p:cNvPr>
          <p:cNvGrpSpPr/>
          <p:nvPr/>
        </p:nvGrpSpPr>
        <p:grpSpPr>
          <a:xfrm>
            <a:off x="5191614" y="3331342"/>
            <a:ext cx="3630474" cy="2076226"/>
            <a:chOff x="5191614" y="3331342"/>
            <a:chExt cx="3630474" cy="2076226"/>
          </a:xfrm>
        </p:grpSpPr>
        <p:pic>
          <p:nvPicPr>
            <p:cNvPr id="36" name="図 35">
              <a:extLst>
                <a:ext uri="{FF2B5EF4-FFF2-40B4-BE49-F238E27FC236}">
                  <a16:creationId xmlns:a16="http://schemas.microsoft.com/office/drawing/2014/main" id="{499A1CB9-A6AD-4AA1-8DB5-7A4614766384}"/>
                </a:ext>
              </a:extLst>
            </p:cNvPr>
            <p:cNvPicPr>
              <a:picLocks noChangeAspect="1"/>
            </p:cNvPicPr>
            <p:nvPr/>
          </p:nvPicPr>
          <p:blipFill>
            <a:blip r:embed="rId2"/>
            <a:stretch>
              <a:fillRect/>
            </a:stretch>
          </p:blipFill>
          <p:spPr>
            <a:xfrm>
              <a:off x="5191614" y="3331342"/>
              <a:ext cx="3630474" cy="1872293"/>
            </a:xfrm>
            <a:prstGeom prst="rect">
              <a:avLst/>
            </a:prstGeom>
          </p:spPr>
        </p:pic>
        <p:sp>
          <p:nvSpPr>
            <p:cNvPr id="4" name="テキスト ボックス 3">
              <a:extLst>
                <a:ext uri="{FF2B5EF4-FFF2-40B4-BE49-F238E27FC236}">
                  <a16:creationId xmlns:a16="http://schemas.microsoft.com/office/drawing/2014/main" id="{49449FC6-4ED9-4A89-92E7-0CEAF70E1832}"/>
                </a:ext>
              </a:extLst>
            </p:cNvPr>
            <p:cNvSpPr txBox="1"/>
            <p:nvPr/>
          </p:nvSpPr>
          <p:spPr>
            <a:xfrm>
              <a:off x="7037297" y="5130569"/>
              <a:ext cx="206882" cy="276999"/>
            </a:xfrm>
            <a:prstGeom prst="rect">
              <a:avLst/>
            </a:prstGeom>
            <a:noFill/>
          </p:spPr>
          <p:txBody>
            <a:bodyPr wrap="square" rtlCol="0">
              <a:spAutoFit/>
            </a:bodyPr>
            <a:lstStyle/>
            <a:p>
              <a:pPr algn="ctr"/>
              <a:r>
                <a:rPr kumimoji="1" lang="en-US" altLang="ja-JP" b="1" i="0" dirty="0">
                  <a:solidFill>
                    <a:schemeClr val="tx1">
                      <a:lumMod val="85000"/>
                      <a:lumOff val="15000"/>
                    </a:schemeClr>
                  </a:solidFill>
                </a:rPr>
                <a:t>t</a:t>
              </a:r>
              <a:endParaRPr kumimoji="1" lang="ja-JP" altLang="en-US" b="1" i="0" dirty="0">
                <a:solidFill>
                  <a:schemeClr val="tx1">
                    <a:lumMod val="85000"/>
                    <a:lumOff val="15000"/>
                  </a:schemeClr>
                </a:solidFill>
              </a:endParaRPr>
            </a:p>
          </p:txBody>
        </p:sp>
      </p:grpSp>
      <p:sp>
        <p:nvSpPr>
          <p:cNvPr id="19" name="正方形/長方形 18">
            <a:extLst>
              <a:ext uri="{FF2B5EF4-FFF2-40B4-BE49-F238E27FC236}">
                <a16:creationId xmlns:a16="http://schemas.microsoft.com/office/drawing/2014/main" id="{6A2387AE-37AB-47FC-9F79-9B52A66F7FD3}"/>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AC43F77A-1F29-4ED3-B875-BA323207E507}"/>
              </a:ext>
            </a:extLst>
          </p:cNvPr>
          <p:cNvSpPr>
            <a:spLocks noGrp="1"/>
          </p:cNvSpPr>
          <p:nvPr>
            <p:ph type="title"/>
          </p:nvPr>
        </p:nvSpPr>
        <p:spPr>
          <a:xfrm>
            <a:off x="-1" y="-16016"/>
            <a:ext cx="9144000" cy="1084109"/>
          </a:xfrm>
        </p:spPr>
        <p:txBody>
          <a:bodyPr>
            <a:normAutofit/>
          </a:bodyPr>
          <a:lstStyle/>
          <a:p>
            <a:pPr algn="ctr"/>
            <a:r>
              <a:rPr lang="ja-JP" altLang="en-US" sz="4000" dirty="0"/>
              <a:t>実験対象の時系列データ</a:t>
            </a:r>
          </a:p>
        </p:txBody>
      </p:sp>
      <p:pic>
        <p:nvPicPr>
          <p:cNvPr id="16" name="コンテンツ プレースホルダー 15">
            <a:extLst>
              <a:ext uri="{FF2B5EF4-FFF2-40B4-BE49-F238E27FC236}">
                <a16:creationId xmlns:a16="http://schemas.microsoft.com/office/drawing/2014/main" id="{FD9E52B1-C571-4477-AB5A-D992712D46E5}"/>
              </a:ext>
            </a:extLst>
          </p:cNvPr>
          <p:cNvPicPr>
            <a:picLocks noGrp="1" noChangeAspect="1"/>
          </p:cNvPicPr>
          <p:nvPr>
            <p:ph idx="1"/>
          </p:nvPr>
        </p:nvPicPr>
        <p:blipFill rotWithShape="1">
          <a:blip r:embed="rId3"/>
          <a:srcRect l="2862"/>
          <a:stretch/>
        </p:blipFill>
        <p:spPr>
          <a:xfrm>
            <a:off x="61579" y="3335958"/>
            <a:ext cx="3996655" cy="2142073"/>
          </a:xfrm>
          <a:prstGeom prst="rect">
            <a:avLst/>
          </a:prstGeom>
        </p:spPr>
      </p:pic>
      <p:cxnSp>
        <p:nvCxnSpPr>
          <p:cNvPr id="23" name="直線コネクタ 22">
            <a:extLst>
              <a:ext uri="{FF2B5EF4-FFF2-40B4-BE49-F238E27FC236}">
                <a16:creationId xmlns:a16="http://schemas.microsoft.com/office/drawing/2014/main" id="{E0EB3882-C22A-4FAD-BB2A-61F88EFF121B}"/>
              </a:ext>
            </a:extLst>
          </p:cNvPr>
          <p:cNvCxnSpPr>
            <a:cxnSpLocks/>
          </p:cNvCxnSpPr>
          <p:nvPr/>
        </p:nvCxnSpPr>
        <p:spPr>
          <a:xfrm>
            <a:off x="2176907" y="3331342"/>
            <a:ext cx="0" cy="2305143"/>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テキスト ボックス 6">
            <a:extLst>
              <a:ext uri="{FF2B5EF4-FFF2-40B4-BE49-F238E27FC236}">
                <a16:creationId xmlns:a16="http://schemas.microsoft.com/office/drawing/2014/main" id="{EA95C9EA-4E2A-4996-A19F-4A58A90C76A8}"/>
              </a:ext>
            </a:extLst>
          </p:cNvPr>
          <p:cNvSpPr txBox="1"/>
          <p:nvPr/>
        </p:nvSpPr>
        <p:spPr>
          <a:xfrm>
            <a:off x="2098182" y="6032576"/>
            <a:ext cx="4939115" cy="461665"/>
          </a:xfrm>
          <a:prstGeom prst="rect">
            <a:avLst/>
          </a:prstGeom>
          <a:noFill/>
        </p:spPr>
        <p:txBody>
          <a:bodyPr wrap="square" rtlCol="0">
            <a:spAutoFit/>
          </a:bodyPr>
          <a:lstStyle/>
          <a:p>
            <a:pPr algn="ctr"/>
            <a:r>
              <a:rPr lang="ja-JP" altLang="en-US" sz="2400" b="1" i="0" dirty="0">
                <a:solidFill>
                  <a:schemeClr val="accent1">
                    <a:lumMod val="75000"/>
                  </a:schemeClr>
                </a:solidFill>
              </a:rPr>
              <a:t>パラメータ</a:t>
            </a:r>
            <a:r>
              <a:rPr lang="en-US" altLang="ja-JP" sz="2400" b="1" i="0" dirty="0">
                <a:solidFill>
                  <a:schemeClr val="accent1">
                    <a:lumMod val="75000"/>
                  </a:schemeClr>
                </a:solidFill>
              </a:rPr>
              <a:t>a(t)</a:t>
            </a:r>
            <a:r>
              <a:rPr lang="ja-JP" altLang="en-US" sz="2400" b="1" i="0" dirty="0">
                <a:solidFill>
                  <a:schemeClr val="accent1">
                    <a:lumMod val="75000"/>
                  </a:schemeClr>
                </a:solidFill>
              </a:rPr>
              <a:t>の変化点を検出したい</a:t>
            </a:r>
          </a:p>
        </p:txBody>
      </p:sp>
      <p:sp>
        <p:nvSpPr>
          <p:cNvPr id="3" name="テキスト ボックス 2">
            <a:extLst>
              <a:ext uri="{FF2B5EF4-FFF2-40B4-BE49-F238E27FC236}">
                <a16:creationId xmlns:a16="http://schemas.microsoft.com/office/drawing/2014/main" id="{4C8849F0-D50D-4FC5-94C3-E074382C9801}"/>
              </a:ext>
            </a:extLst>
          </p:cNvPr>
          <p:cNvSpPr txBox="1"/>
          <p:nvPr/>
        </p:nvSpPr>
        <p:spPr>
          <a:xfrm>
            <a:off x="824133" y="2852774"/>
            <a:ext cx="2758816" cy="400110"/>
          </a:xfrm>
          <a:prstGeom prst="rect">
            <a:avLst/>
          </a:prstGeom>
          <a:noFill/>
        </p:spPr>
        <p:txBody>
          <a:bodyPr wrap="square" rtlCol="0">
            <a:spAutoFit/>
          </a:bodyPr>
          <a:lstStyle/>
          <a:p>
            <a:pPr algn="ctr"/>
            <a:r>
              <a:rPr lang="en-US" altLang="ja-JP" sz="2000" i="0" dirty="0">
                <a:solidFill>
                  <a:srgbClr val="0070C0"/>
                </a:solidFill>
              </a:rPr>
              <a:t>500</a:t>
            </a:r>
            <a:r>
              <a:rPr lang="ja-JP" altLang="en-US" sz="2000" i="0" dirty="0">
                <a:solidFill>
                  <a:srgbClr val="0070C0"/>
                </a:solidFill>
              </a:rPr>
              <a:t>ステップの時系列</a:t>
            </a:r>
          </a:p>
        </p:txBody>
      </p:sp>
      <p:grpSp>
        <p:nvGrpSpPr>
          <p:cNvPr id="9" name="グループ化 8">
            <a:extLst>
              <a:ext uri="{FF2B5EF4-FFF2-40B4-BE49-F238E27FC236}">
                <a16:creationId xmlns:a16="http://schemas.microsoft.com/office/drawing/2014/main" id="{BC202D33-9A86-44CE-B349-83D88B5CF126}"/>
              </a:ext>
            </a:extLst>
          </p:cNvPr>
          <p:cNvGrpSpPr/>
          <p:nvPr/>
        </p:nvGrpSpPr>
        <p:grpSpPr>
          <a:xfrm>
            <a:off x="575349" y="5259534"/>
            <a:ext cx="3256383" cy="401949"/>
            <a:chOff x="1432099" y="5099699"/>
            <a:chExt cx="3256383" cy="401949"/>
          </a:xfrm>
        </p:grpSpPr>
        <p:sp>
          <p:nvSpPr>
            <p:cNvPr id="14" name="テキスト ボックス 13">
              <a:extLst>
                <a:ext uri="{FF2B5EF4-FFF2-40B4-BE49-F238E27FC236}">
                  <a16:creationId xmlns:a16="http://schemas.microsoft.com/office/drawing/2014/main" id="{CA84DF9F-D9FC-4AE6-B891-6F568CA022BF}"/>
                </a:ext>
              </a:extLst>
            </p:cNvPr>
            <p:cNvSpPr txBox="1"/>
            <p:nvPr/>
          </p:nvSpPr>
          <p:spPr>
            <a:xfrm>
              <a:off x="1432099" y="5099699"/>
              <a:ext cx="1260179" cy="400109"/>
            </a:xfrm>
            <a:prstGeom prst="rect">
              <a:avLst/>
            </a:prstGeom>
            <a:noFill/>
          </p:spPr>
          <p:txBody>
            <a:bodyPr wrap="square" rtlCol="0">
              <a:spAutoFit/>
            </a:bodyPr>
            <a:lstStyle/>
            <a:p>
              <a:pPr algn="ctr"/>
              <a:r>
                <a:rPr lang="fr-FR" altLang="ja-JP" sz="2000" b="1" i="0" dirty="0">
                  <a:solidFill>
                    <a:srgbClr val="FF0000"/>
                  </a:solidFill>
                </a:rPr>
                <a:t>a(t)  = 3.7</a:t>
              </a:r>
            </a:p>
          </p:txBody>
        </p:sp>
        <p:sp>
          <p:nvSpPr>
            <p:cNvPr id="17" name="テキスト ボックス 16">
              <a:extLst>
                <a:ext uri="{FF2B5EF4-FFF2-40B4-BE49-F238E27FC236}">
                  <a16:creationId xmlns:a16="http://schemas.microsoft.com/office/drawing/2014/main" id="{ACF0EA57-A273-4719-BD1D-37E3EC58D472}"/>
                </a:ext>
              </a:extLst>
            </p:cNvPr>
            <p:cNvSpPr txBox="1"/>
            <p:nvPr/>
          </p:nvSpPr>
          <p:spPr>
            <a:xfrm>
              <a:off x="3428303" y="5099699"/>
              <a:ext cx="1260179" cy="400110"/>
            </a:xfrm>
            <a:prstGeom prst="rect">
              <a:avLst/>
            </a:prstGeom>
            <a:noFill/>
          </p:spPr>
          <p:txBody>
            <a:bodyPr wrap="square" rtlCol="0">
              <a:spAutoFit/>
            </a:bodyPr>
            <a:lstStyle/>
            <a:p>
              <a:pPr algn="ctr"/>
              <a:r>
                <a:rPr lang="fr-FR" altLang="ja-JP" sz="2000" b="1" i="0" dirty="0">
                  <a:solidFill>
                    <a:srgbClr val="FF0000"/>
                  </a:solidFill>
                </a:rPr>
                <a:t>a(t)  = 4.0</a:t>
              </a:r>
            </a:p>
          </p:txBody>
        </p:sp>
        <p:sp>
          <p:nvSpPr>
            <p:cNvPr id="18" name="矢印: 右 17">
              <a:extLst>
                <a:ext uri="{FF2B5EF4-FFF2-40B4-BE49-F238E27FC236}">
                  <a16:creationId xmlns:a16="http://schemas.microsoft.com/office/drawing/2014/main" id="{7B5184BC-3CC7-4FCD-88A1-DD5A7684F356}"/>
                </a:ext>
              </a:extLst>
            </p:cNvPr>
            <p:cNvSpPr/>
            <p:nvPr/>
          </p:nvSpPr>
          <p:spPr>
            <a:xfrm>
              <a:off x="2906795" y="5109234"/>
              <a:ext cx="482107" cy="39241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33" name="テキスト ボックス 32">
            <a:extLst>
              <a:ext uri="{FF2B5EF4-FFF2-40B4-BE49-F238E27FC236}">
                <a16:creationId xmlns:a16="http://schemas.microsoft.com/office/drawing/2014/main" id="{AC5E886F-E049-48E6-892C-B257F1C26561}"/>
              </a:ext>
            </a:extLst>
          </p:cNvPr>
          <p:cNvSpPr txBox="1"/>
          <p:nvPr/>
        </p:nvSpPr>
        <p:spPr>
          <a:xfrm>
            <a:off x="1753225" y="5703053"/>
            <a:ext cx="953900" cy="369332"/>
          </a:xfrm>
          <a:prstGeom prst="rect">
            <a:avLst/>
          </a:prstGeom>
          <a:noFill/>
        </p:spPr>
        <p:txBody>
          <a:bodyPr wrap="square" rtlCol="0">
            <a:spAutoFit/>
          </a:bodyPr>
          <a:lstStyle/>
          <a:p>
            <a:pPr algn="ctr"/>
            <a:r>
              <a:rPr lang="fr-FR" altLang="ja-JP" sz="1800" b="1" i="0" dirty="0"/>
              <a:t>t = 250</a:t>
            </a:r>
          </a:p>
        </p:txBody>
      </p:sp>
      <p:grpSp>
        <p:nvGrpSpPr>
          <p:cNvPr id="41" name="グループ化 40">
            <a:extLst>
              <a:ext uri="{FF2B5EF4-FFF2-40B4-BE49-F238E27FC236}">
                <a16:creationId xmlns:a16="http://schemas.microsoft.com/office/drawing/2014/main" id="{D79DCA90-BCC7-46D4-B736-8362327DD175}"/>
              </a:ext>
            </a:extLst>
          </p:cNvPr>
          <p:cNvGrpSpPr/>
          <p:nvPr/>
        </p:nvGrpSpPr>
        <p:grpSpPr>
          <a:xfrm>
            <a:off x="1445784" y="1250685"/>
            <a:ext cx="6252430" cy="1397338"/>
            <a:chOff x="1412097" y="1072373"/>
            <a:chExt cx="6252430" cy="1396785"/>
          </a:xfrm>
        </p:grpSpPr>
        <p:grpSp>
          <p:nvGrpSpPr>
            <p:cNvPr id="39" name="グループ化 38">
              <a:extLst>
                <a:ext uri="{FF2B5EF4-FFF2-40B4-BE49-F238E27FC236}">
                  <a16:creationId xmlns:a16="http://schemas.microsoft.com/office/drawing/2014/main" id="{E7EF548E-2659-4BCD-8AB1-6216525FD37B}"/>
                </a:ext>
              </a:extLst>
            </p:cNvPr>
            <p:cNvGrpSpPr/>
            <p:nvPr/>
          </p:nvGrpSpPr>
          <p:grpSpPr>
            <a:xfrm>
              <a:off x="1589961" y="1453495"/>
              <a:ext cx="6074566" cy="1015663"/>
              <a:chOff x="1583057" y="1496404"/>
              <a:chExt cx="6088635" cy="859431"/>
            </a:xfrm>
          </p:grpSpPr>
          <p:sp>
            <p:nvSpPr>
              <p:cNvPr id="6" name="テキスト ボックス 5">
                <a:extLst>
                  <a:ext uri="{FF2B5EF4-FFF2-40B4-BE49-F238E27FC236}">
                    <a16:creationId xmlns:a16="http://schemas.microsoft.com/office/drawing/2014/main" id="{19561E18-5289-4D0E-A606-938E5C3C7FD8}"/>
                  </a:ext>
                </a:extLst>
              </p:cNvPr>
              <p:cNvSpPr txBox="1"/>
              <p:nvPr/>
            </p:nvSpPr>
            <p:spPr>
              <a:xfrm>
                <a:off x="1583057" y="1836797"/>
                <a:ext cx="3158536" cy="492444"/>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altLang="ja-JP" sz="2600" i="0" dirty="0"/>
                  <a:t>x(t+1)=a(t)x(t)(1-x(t))</a:t>
                </a:r>
              </a:p>
            </p:txBody>
          </p:sp>
          <p:sp>
            <p:nvSpPr>
              <p:cNvPr id="38" name="正方形/長方形 37">
                <a:extLst>
                  <a:ext uri="{FF2B5EF4-FFF2-40B4-BE49-F238E27FC236}">
                    <a16:creationId xmlns:a16="http://schemas.microsoft.com/office/drawing/2014/main" id="{A4ED3B70-2038-46E4-A7D5-AB64D24DFD42}"/>
                  </a:ext>
                </a:extLst>
              </p:cNvPr>
              <p:cNvSpPr/>
              <p:nvPr/>
            </p:nvSpPr>
            <p:spPr>
              <a:xfrm>
                <a:off x="5296522" y="1496404"/>
                <a:ext cx="2375170" cy="859431"/>
              </a:xfrm>
              <a:prstGeom prst="rect">
                <a:avLst/>
              </a:prstGeom>
            </p:spPr>
            <p:txBody>
              <a:bodyPr wrap="square">
                <a:spAutoFit/>
              </a:bodyPr>
              <a:lstStyle/>
              <a:p>
                <a:r>
                  <a:rPr lang="fr-FR" altLang="ja-JP" sz="2000" i="0" dirty="0"/>
                  <a:t>t: </a:t>
                </a:r>
                <a:r>
                  <a:rPr lang="ja-JP" altLang="en-US" sz="2000" i="0" dirty="0"/>
                  <a:t>    </a:t>
                </a:r>
                <a:r>
                  <a:rPr lang="en-US" altLang="ja-JP" sz="2000" i="0" dirty="0"/>
                  <a:t>	</a:t>
                </a:r>
                <a:r>
                  <a:rPr lang="ja-JP" altLang="en-US" sz="2000" i="0" dirty="0"/>
                  <a:t>ステップ数</a:t>
                </a:r>
                <a:endParaRPr lang="en-US" altLang="ja-JP" sz="2000" i="0" dirty="0"/>
              </a:p>
              <a:p>
                <a:r>
                  <a:rPr lang="en-US" altLang="ja-JP" sz="2000" i="0" dirty="0"/>
                  <a:t>a(t): 	</a:t>
                </a:r>
                <a:r>
                  <a:rPr lang="ja-JP" altLang="en-US" sz="2000" i="0" dirty="0"/>
                  <a:t>パラメータ</a:t>
                </a:r>
                <a:r>
                  <a:rPr lang="fr-FR" altLang="ja-JP" sz="2000" i="0" dirty="0"/>
                  <a:t> </a:t>
                </a:r>
              </a:p>
              <a:p>
                <a:r>
                  <a:rPr lang="fr-FR" altLang="ja-JP" sz="2000" i="0" dirty="0"/>
                  <a:t>x(0) = 	0.2 </a:t>
                </a:r>
              </a:p>
            </p:txBody>
          </p:sp>
        </p:grpSp>
        <p:sp>
          <p:nvSpPr>
            <p:cNvPr id="40" name="テキスト ボックス 39">
              <a:extLst>
                <a:ext uri="{FF2B5EF4-FFF2-40B4-BE49-F238E27FC236}">
                  <a16:creationId xmlns:a16="http://schemas.microsoft.com/office/drawing/2014/main" id="{20259A87-3B68-47A5-88F9-BC0736F1180E}"/>
                </a:ext>
              </a:extLst>
            </p:cNvPr>
            <p:cNvSpPr txBox="1"/>
            <p:nvPr/>
          </p:nvSpPr>
          <p:spPr>
            <a:xfrm>
              <a:off x="1412097" y="1265240"/>
              <a:ext cx="6243913" cy="1177142"/>
            </a:xfrm>
            <a:prstGeom prst="rect">
              <a:avLst/>
            </a:prstGeom>
            <a:noFill/>
            <a:ln w="19050">
              <a:solidFill>
                <a:srgbClr val="FF0000"/>
              </a:solidFill>
            </a:ln>
          </p:spPr>
          <p:txBody>
            <a:bodyPr wrap="square" rtlCol="0">
              <a:spAutoFit/>
            </a:bodyPr>
            <a:lstStyle/>
            <a:p>
              <a:endParaRPr kumimoji="1" lang="ja-JP" altLang="en-US" dirty="0"/>
            </a:p>
          </p:txBody>
        </p:sp>
        <p:sp>
          <p:nvSpPr>
            <p:cNvPr id="8" name="テキスト ボックス 7">
              <a:extLst>
                <a:ext uri="{FF2B5EF4-FFF2-40B4-BE49-F238E27FC236}">
                  <a16:creationId xmlns:a16="http://schemas.microsoft.com/office/drawing/2014/main" id="{2080CB78-840C-4451-AE77-A936B41750A1}"/>
                </a:ext>
              </a:extLst>
            </p:cNvPr>
            <p:cNvSpPr txBox="1"/>
            <p:nvPr/>
          </p:nvSpPr>
          <p:spPr>
            <a:xfrm>
              <a:off x="3576955" y="1072373"/>
              <a:ext cx="1990086" cy="40011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2000" i="0" dirty="0">
                  <a:solidFill>
                    <a:srgbClr val="FF0000"/>
                  </a:solidFill>
                </a:rPr>
                <a:t>数式モデル</a:t>
              </a:r>
            </a:p>
          </p:txBody>
        </p:sp>
      </p:grpSp>
      <p:sp>
        <p:nvSpPr>
          <p:cNvPr id="29" name="正方形/長方形 28">
            <a:extLst>
              <a:ext uri="{FF2B5EF4-FFF2-40B4-BE49-F238E27FC236}">
                <a16:creationId xmlns:a16="http://schemas.microsoft.com/office/drawing/2014/main" id="{38A6A8DB-736B-43E5-AE6E-D59B1C76C316}"/>
              </a:ext>
            </a:extLst>
          </p:cNvPr>
          <p:cNvSpPr/>
          <p:nvPr/>
        </p:nvSpPr>
        <p:spPr>
          <a:xfrm>
            <a:off x="4090258" y="3368244"/>
            <a:ext cx="907354" cy="646331"/>
          </a:xfrm>
          <a:prstGeom prst="rect">
            <a:avLst/>
          </a:prstGeom>
        </p:spPr>
        <p:txBody>
          <a:bodyPr wrap="square">
            <a:spAutoFit/>
          </a:bodyPr>
          <a:lstStyle/>
          <a:p>
            <a:pPr algn="ctr"/>
            <a:r>
              <a:rPr lang="ja-JP" altLang="en-US" sz="1800" i="0" dirty="0">
                <a:solidFill>
                  <a:srgbClr val="0070C0"/>
                </a:solidFill>
              </a:rPr>
              <a:t>変化点</a:t>
            </a:r>
            <a:endParaRPr lang="en-US" altLang="ja-JP" sz="1800" i="0" dirty="0">
              <a:solidFill>
                <a:srgbClr val="0070C0"/>
              </a:solidFill>
            </a:endParaRPr>
          </a:p>
          <a:p>
            <a:pPr algn="ctr"/>
            <a:r>
              <a:rPr lang="ja-JP" altLang="en-US" sz="1800" i="0" dirty="0">
                <a:solidFill>
                  <a:srgbClr val="0070C0"/>
                </a:solidFill>
              </a:rPr>
              <a:t>拡大</a:t>
            </a:r>
          </a:p>
        </p:txBody>
      </p:sp>
      <p:sp>
        <p:nvSpPr>
          <p:cNvPr id="44" name="テキスト ボックス 43">
            <a:extLst>
              <a:ext uri="{FF2B5EF4-FFF2-40B4-BE49-F238E27FC236}">
                <a16:creationId xmlns:a16="http://schemas.microsoft.com/office/drawing/2014/main" id="{2FD82F04-D698-4726-BB51-E696A306DA3B}"/>
              </a:ext>
            </a:extLst>
          </p:cNvPr>
          <p:cNvSpPr txBox="1"/>
          <p:nvPr/>
        </p:nvSpPr>
        <p:spPr>
          <a:xfrm>
            <a:off x="2014426" y="1735984"/>
            <a:ext cx="2369682" cy="400110"/>
          </a:xfrm>
          <a:prstGeom prst="rect">
            <a:avLst/>
          </a:prstGeom>
          <a:noFill/>
        </p:spPr>
        <p:txBody>
          <a:bodyPr wrap="square" rtlCol="0">
            <a:spAutoFit/>
          </a:bodyPr>
          <a:lstStyle/>
          <a:p>
            <a:pPr algn="ctr"/>
            <a:r>
              <a:rPr lang="ja-JP" altLang="en-US" sz="2000" i="0" dirty="0">
                <a:solidFill>
                  <a:srgbClr val="0070C0"/>
                </a:solidFill>
              </a:rPr>
              <a:t>ロジスティック写像</a:t>
            </a:r>
          </a:p>
        </p:txBody>
      </p:sp>
      <p:sp>
        <p:nvSpPr>
          <p:cNvPr id="45" name="矢印: 右 44">
            <a:extLst>
              <a:ext uri="{FF2B5EF4-FFF2-40B4-BE49-F238E27FC236}">
                <a16:creationId xmlns:a16="http://schemas.microsoft.com/office/drawing/2014/main" id="{D3B80E87-529A-4BBC-9682-C6D3B1A454C0}"/>
              </a:ext>
            </a:extLst>
          </p:cNvPr>
          <p:cNvSpPr/>
          <p:nvPr/>
        </p:nvSpPr>
        <p:spPr>
          <a:xfrm>
            <a:off x="4255411" y="4197456"/>
            <a:ext cx="577048" cy="57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12" name="吹き出し: 角を丸めた四角形 11">
            <a:extLst>
              <a:ext uri="{FF2B5EF4-FFF2-40B4-BE49-F238E27FC236}">
                <a16:creationId xmlns:a16="http://schemas.microsoft.com/office/drawing/2014/main" id="{E327B338-0251-4CB6-97AC-69F3E9518F40}"/>
              </a:ext>
            </a:extLst>
          </p:cNvPr>
          <p:cNvSpPr/>
          <p:nvPr/>
        </p:nvSpPr>
        <p:spPr bwMode="auto">
          <a:xfrm>
            <a:off x="6622452" y="2698812"/>
            <a:ext cx="2134490" cy="730187"/>
          </a:xfrm>
          <a:prstGeom prst="wedgeRoundRectCallout">
            <a:avLst>
              <a:gd name="adj1" fmla="val 3667"/>
              <a:gd name="adj2" fmla="val 59878"/>
              <a:gd name="adj3" fmla="val 16667"/>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r>
              <a:rPr kumimoji="1" lang="ja-JP" altLang="en-US" sz="1800" i="0" dirty="0"/>
              <a:t>目視では変化点が</a:t>
            </a:r>
            <a:endParaRPr kumimoji="1" lang="en-US" altLang="ja-JP" sz="1800" i="0" dirty="0"/>
          </a:p>
          <a:p>
            <a:pPr algn="ctr"/>
            <a:r>
              <a:rPr kumimoji="1" lang="en-US" altLang="ja-JP" sz="1800" i="0" dirty="0"/>
              <a:t>t=260</a:t>
            </a:r>
            <a:r>
              <a:rPr kumimoji="1" lang="ja-JP" altLang="en-US" sz="1800" i="0" dirty="0"/>
              <a:t>に見える</a:t>
            </a:r>
            <a:endParaRPr kumimoji="1" lang="en-US" altLang="ja-JP" sz="1800" i="0" dirty="0"/>
          </a:p>
        </p:txBody>
      </p:sp>
      <p:sp>
        <p:nvSpPr>
          <p:cNvPr id="35" name="吹き出し: 角を丸めた四角形 34">
            <a:extLst>
              <a:ext uri="{FF2B5EF4-FFF2-40B4-BE49-F238E27FC236}">
                <a16:creationId xmlns:a16="http://schemas.microsoft.com/office/drawing/2014/main" id="{50592A6E-EF19-4A83-80BD-99058A41F51C}"/>
              </a:ext>
            </a:extLst>
          </p:cNvPr>
          <p:cNvSpPr/>
          <p:nvPr/>
        </p:nvSpPr>
        <p:spPr bwMode="auto">
          <a:xfrm>
            <a:off x="5328532" y="5380073"/>
            <a:ext cx="1915647" cy="618412"/>
          </a:xfrm>
          <a:prstGeom prst="wedgeRoundRectCallout">
            <a:avLst>
              <a:gd name="adj1" fmla="val 34103"/>
              <a:gd name="adj2" fmla="val -65689"/>
              <a:gd name="adj3" fmla="val 16667"/>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r>
              <a:rPr kumimoji="1" lang="ja-JP" altLang="en-US" sz="1800" i="0" dirty="0">
                <a:solidFill>
                  <a:srgbClr val="FF0000"/>
                </a:solidFill>
              </a:rPr>
              <a:t>実際の変化点は</a:t>
            </a:r>
            <a:endParaRPr kumimoji="1" lang="en-US" altLang="ja-JP" sz="1800" i="0" dirty="0">
              <a:solidFill>
                <a:srgbClr val="FF0000"/>
              </a:solidFill>
            </a:endParaRPr>
          </a:p>
          <a:p>
            <a:pPr algn="ctr"/>
            <a:r>
              <a:rPr kumimoji="1" lang="en-US" altLang="ja-JP" sz="1800" i="0" dirty="0">
                <a:solidFill>
                  <a:srgbClr val="FF0000"/>
                </a:solidFill>
              </a:rPr>
              <a:t>t=250</a:t>
            </a:r>
          </a:p>
        </p:txBody>
      </p:sp>
    </p:spTree>
    <p:extLst>
      <p:ext uri="{BB962C8B-B14F-4D97-AF65-F5344CB8AC3E}">
        <p14:creationId xmlns:p14="http://schemas.microsoft.com/office/powerpoint/2010/main" val="2779714357"/>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3D243B6C-1457-4B58-A4CF-1AC0B9F16536}"/>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C2CBF625-BA89-4CE2-9675-840CF82D7FD1}"/>
              </a:ext>
            </a:extLst>
          </p:cNvPr>
          <p:cNvSpPr>
            <a:spLocks noGrp="1"/>
          </p:cNvSpPr>
          <p:nvPr>
            <p:ph type="title"/>
          </p:nvPr>
        </p:nvSpPr>
        <p:spPr>
          <a:xfrm>
            <a:off x="0" y="1"/>
            <a:ext cx="9144000" cy="1128912"/>
          </a:xfrm>
        </p:spPr>
        <p:txBody>
          <a:bodyPr>
            <a:normAutofit/>
          </a:bodyPr>
          <a:lstStyle/>
          <a:p>
            <a:pPr algn="ctr"/>
            <a:r>
              <a:rPr lang="ja-JP" altLang="en-US" sz="4000" dirty="0"/>
              <a:t>研究背景</a:t>
            </a:r>
            <a:endParaRPr kumimoji="1" lang="ja-JP" altLang="en-US" sz="4000" dirty="0"/>
          </a:p>
        </p:txBody>
      </p:sp>
      <p:sp>
        <p:nvSpPr>
          <p:cNvPr id="3" name="コンテンツ プレースホルダー 2">
            <a:extLst>
              <a:ext uri="{FF2B5EF4-FFF2-40B4-BE49-F238E27FC236}">
                <a16:creationId xmlns:a16="http://schemas.microsoft.com/office/drawing/2014/main" id="{C8C2CC89-8C8F-43E5-864C-142F412AAEF3}"/>
              </a:ext>
            </a:extLst>
          </p:cNvPr>
          <p:cNvSpPr>
            <a:spLocks noGrp="1"/>
          </p:cNvSpPr>
          <p:nvPr>
            <p:ph idx="1"/>
          </p:nvPr>
        </p:nvSpPr>
        <p:spPr>
          <a:xfrm>
            <a:off x="1483618" y="1182975"/>
            <a:ext cx="6176763" cy="720169"/>
          </a:xfrm>
        </p:spPr>
        <p:txBody>
          <a:bodyPr>
            <a:noAutofit/>
          </a:bodyPr>
          <a:lstStyle/>
          <a:p>
            <a:pPr marL="0" indent="0" algn="ctr">
              <a:buNone/>
            </a:pPr>
            <a:r>
              <a:rPr lang="ja-JP" altLang="en-US" sz="2200" b="1" dirty="0"/>
              <a:t>時系列信号の中にはパラメータ変化から</a:t>
            </a:r>
            <a:endParaRPr lang="en-US" altLang="ja-JP" sz="2200" b="1" dirty="0"/>
          </a:p>
          <a:p>
            <a:pPr marL="0" indent="0" algn="ctr">
              <a:buNone/>
            </a:pPr>
            <a:r>
              <a:rPr lang="ja-JP" altLang="en-US" sz="2200" b="1" dirty="0"/>
              <a:t>大きな影響を受ける系が数多く存在</a:t>
            </a:r>
            <a:endParaRPr lang="en-US" altLang="ja-JP" sz="2200" b="1" dirty="0"/>
          </a:p>
        </p:txBody>
      </p:sp>
      <p:sp>
        <p:nvSpPr>
          <p:cNvPr id="5" name="テキスト ボックス 4">
            <a:extLst>
              <a:ext uri="{FF2B5EF4-FFF2-40B4-BE49-F238E27FC236}">
                <a16:creationId xmlns:a16="http://schemas.microsoft.com/office/drawing/2014/main" id="{ABB339AF-AE57-4C35-AA37-F8FCC5598896}"/>
              </a:ext>
            </a:extLst>
          </p:cNvPr>
          <p:cNvSpPr txBox="1"/>
          <p:nvPr/>
        </p:nvSpPr>
        <p:spPr>
          <a:xfrm>
            <a:off x="0" y="6167665"/>
            <a:ext cx="6843540" cy="369332"/>
          </a:xfrm>
          <a:prstGeom prst="rect">
            <a:avLst/>
          </a:prstGeom>
          <a:noFill/>
        </p:spPr>
        <p:txBody>
          <a:bodyPr wrap="none" rtlCol="0">
            <a:spAutoFit/>
          </a:bodyPr>
          <a:lstStyle/>
          <a:p>
            <a:r>
              <a:rPr lang="en-US" altLang="ja-JP" sz="1800" i="0" dirty="0"/>
              <a:t>[1] </a:t>
            </a:r>
            <a:r>
              <a:rPr lang="ja-JP" altLang="en-US" sz="1800" i="0" dirty="0"/>
              <a:t>田家康，異常気象で読み解く現代史</a:t>
            </a:r>
            <a:r>
              <a:rPr lang="en-US" altLang="ja-JP" sz="1800" i="0" dirty="0"/>
              <a:t>, </a:t>
            </a:r>
            <a:r>
              <a:rPr lang="ja-JP" altLang="en-US" sz="1800" i="0" dirty="0"/>
              <a:t>日本経済新聞出版社</a:t>
            </a:r>
            <a:r>
              <a:rPr lang="en-US" altLang="ja-JP" sz="1800" i="0" dirty="0"/>
              <a:t>, 2016.</a:t>
            </a:r>
          </a:p>
        </p:txBody>
      </p:sp>
      <p:sp>
        <p:nvSpPr>
          <p:cNvPr id="10" name="テキスト ボックス 9">
            <a:extLst>
              <a:ext uri="{FF2B5EF4-FFF2-40B4-BE49-F238E27FC236}">
                <a16:creationId xmlns:a16="http://schemas.microsoft.com/office/drawing/2014/main" id="{6C54D9D6-0B54-4683-A8B4-D9E39F310CBB}"/>
              </a:ext>
            </a:extLst>
          </p:cNvPr>
          <p:cNvSpPr txBox="1"/>
          <p:nvPr/>
        </p:nvSpPr>
        <p:spPr>
          <a:xfrm>
            <a:off x="4918995" y="2854243"/>
            <a:ext cx="4225005" cy="1015663"/>
          </a:xfrm>
          <a:prstGeom prst="rect">
            <a:avLst/>
          </a:prstGeom>
          <a:noFill/>
        </p:spPr>
        <p:txBody>
          <a:bodyPr wrap="square" rtlCol="0">
            <a:spAutoFit/>
          </a:bodyPr>
          <a:lstStyle/>
          <a:p>
            <a:pPr marL="342900" indent="-342900">
              <a:buFont typeface="Arial" panose="020B0604020202020204" pitchFamily="34" charset="0"/>
              <a:buChar char="•"/>
            </a:pPr>
            <a:r>
              <a:rPr lang="ja-JP" altLang="en-US" sz="2000" i="0" dirty="0"/>
              <a:t>時系列信号の変化が複雑</a:t>
            </a:r>
            <a:endParaRPr lang="en-US" altLang="ja-JP" sz="2000" i="0" dirty="0"/>
          </a:p>
          <a:p>
            <a:pPr marL="342900" indent="-342900">
              <a:buFont typeface="Arial" panose="020B0604020202020204" pitchFamily="34" charset="0"/>
              <a:buChar char="•"/>
            </a:pPr>
            <a:r>
              <a:rPr lang="ja-JP" altLang="en-US" sz="2000" i="0" dirty="0"/>
              <a:t>目視では確認できない微小な変化</a:t>
            </a:r>
            <a:endParaRPr lang="en-US" altLang="ja-JP" sz="2000" i="0" dirty="0"/>
          </a:p>
          <a:p>
            <a:pPr marL="342900" indent="-342900">
              <a:buFont typeface="Arial" panose="020B0604020202020204" pitchFamily="34" charset="0"/>
              <a:buChar char="•"/>
            </a:pPr>
            <a:r>
              <a:rPr lang="ja-JP" altLang="en-US" sz="2000" i="0" dirty="0">
                <a:solidFill>
                  <a:srgbClr val="FF0000"/>
                </a:solidFill>
              </a:rPr>
              <a:t>数式で表すことが難しい</a:t>
            </a:r>
            <a:endParaRPr lang="en-US" altLang="ja-JP" sz="2000" i="0" dirty="0">
              <a:solidFill>
                <a:srgbClr val="FF0000"/>
              </a:solidFill>
            </a:endParaRPr>
          </a:p>
        </p:txBody>
      </p:sp>
      <p:sp>
        <p:nvSpPr>
          <p:cNvPr id="12" name="テキスト ボックス 11">
            <a:extLst>
              <a:ext uri="{FF2B5EF4-FFF2-40B4-BE49-F238E27FC236}">
                <a16:creationId xmlns:a16="http://schemas.microsoft.com/office/drawing/2014/main" id="{2F072471-5A4C-4B3C-BF52-1DE5B7094F85}"/>
              </a:ext>
            </a:extLst>
          </p:cNvPr>
          <p:cNvSpPr txBox="1"/>
          <p:nvPr/>
        </p:nvSpPr>
        <p:spPr>
          <a:xfrm>
            <a:off x="163392" y="4261928"/>
            <a:ext cx="8858515" cy="461665"/>
          </a:xfrm>
          <a:prstGeom prst="rect">
            <a:avLst/>
          </a:prstGeom>
          <a:noFill/>
        </p:spPr>
        <p:txBody>
          <a:bodyPr wrap="none" rtlCol="0">
            <a:spAutoFit/>
          </a:bodyPr>
          <a:lstStyle/>
          <a:p>
            <a:r>
              <a:rPr lang="ja-JP" altLang="en-US" sz="2400" b="1" i="0" dirty="0"/>
              <a:t>パラメータ変化をとらえることが出来れば解析の手がかりとなり得る</a:t>
            </a:r>
            <a:endParaRPr lang="en-US" altLang="ja-JP" sz="2400" b="1" i="0" dirty="0"/>
          </a:p>
        </p:txBody>
      </p:sp>
      <p:sp>
        <p:nvSpPr>
          <p:cNvPr id="13" name="テキスト ボックス 12">
            <a:extLst>
              <a:ext uri="{FF2B5EF4-FFF2-40B4-BE49-F238E27FC236}">
                <a16:creationId xmlns:a16="http://schemas.microsoft.com/office/drawing/2014/main" id="{97749DC7-C0ED-4F9C-9376-EEFA2950214D}"/>
              </a:ext>
            </a:extLst>
          </p:cNvPr>
          <p:cNvSpPr txBox="1"/>
          <p:nvPr/>
        </p:nvSpPr>
        <p:spPr>
          <a:xfrm>
            <a:off x="1566929" y="5233785"/>
            <a:ext cx="6063918" cy="954107"/>
          </a:xfrm>
          <a:prstGeom prst="rect">
            <a:avLst/>
          </a:prstGeom>
          <a:noFill/>
        </p:spPr>
        <p:txBody>
          <a:bodyPr wrap="square" rtlCol="0">
            <a:spAutoFit/>
          </a:bodyPr>
          <a:lstStyle/>
          <a:p>
            <a:pPr algn="ctr"/>
            <a:r>
              <a:rPr lang="ja-JP" altLang="en-US" sz="2800" b="1" i="0" dirty="0">
                <a:solidFill>
                  <a:srgbClr val="118CCF"/>
                </a:solidFill>
              </a:rPr>
              <a:t>時系列データ学習中の学習損失から</a:t>
            </a:r>
            <a:endParaRPr lang="en-US" altLang="ja-JP" sz="2800" b="1" i="0" dirty="0">
              <a:solidFill>
                <a:srgbClr val="118CCF"/>
              </a:solidFill>
            </a:endParaRPr>
          </a:p>
          <a:p>
            <a:pPr algn="ctr"/>
            <a:r>
              <a:rPr lang="ja-JP" altLang="en-US" sz="2800" b="1" i="0" dirty="0">
                <a:solidFill>
                  <a:srgbClr val="118CCF"/>
                </a:solidFill>
              </a:rPr>
              <a:t>パラメータの変化点検出を試みる</a:t>
            </a:r>
            <a:endParaRPr lang="en-US" altLang="ja-JP" sz="2800" b="1" i="0" dirty="0">
              <a:solidFill>
                <a:srgbClr val="118CCF"/>
              </a:solidFill>
            </a:endParaRPr>
          </a:p>
        </p:txBody>
      </p:sp>
      <p:grpSp>
        <p:nvGrpSpPr>
          <p:cNvPr id="18" name="グループ化 17">
            <a:extLst>
              <a:ext uri="{FF2B5EF4-FFF2-40B4-BE49-F238E27FC236}">
                <a16:creationId xmlns:a16="http://schemas.microsoft.com/office/drawing/2014/main" id="{3277B3A1-5098-46F0-8427-6B3DFB9124A8}"/>
              </a:ext>
            </a:extLst>
          </p:cNvPr>
          <p:cNvGrpSpPr/>
          <p:nvPr/>
        </p:nvGrpSpPr>
        <p:grpSpPr>
          <a:xfrm>
            <a:off x="62141" y="2062791"/>
            <a:ext cx="4509853" cy="2219359"/>
            <a:chOff x="663557" y="1982732"/>
            <a:chExt cx="6750846" cy="2740331"/>
          </a:xfrm>
        </p:grpSpPr>
        <p:grpSp>
          <p:nvGrpSpPr>
            <p:cNvPr id="15" name="グループ化 14">
              <a:extLst>
                <a:ext uri="{FF2B5EF4-FFF2-40B4-BE49-F238E27FC236}">
                  <a16:creationId xmlns:a16="http://schemas.microsoft.com/office/drawing/2014/main" id="{D6EAD6FF-B890-45D2-ADDB-CD9FA40193D7}"/>
                </a:ext>
              </a:extLst>
            </p:cNvPr>
            <p:cNvGrpSpPr/>
            <p:nvPr/>
          </p:nvGrpSpPr>
          <p:grpSpPr>
            <a:xfrm>
              <a:off x="663566" y="1982732"/>
              <a:ext cx="5997711" cy="2740331"/>
              <a:chOff x="280988" y="2379512"/>
              <a:chExt cx="4143376" cy="712454"/>
            </a:xfrm>
          </p:grpSpPr>
          <p:sp>
            <p:nvSpPr>
              <p:cNvPr id="8" name="テキスト ボックス 7">
                <a:extLst>
                  <a:ext uri="{FF2B5EF4-FFF2-40B4-BE49-F238E27FC236}">
                    <a16:creationId xmlns:a16="http://schemas.microsoft.com/office/drawing/2014/main" id="{1F0D5696-12E3-4CFE-B5EF-77D08742025F}"/>
                  </a:ext>
                </a:extLst>
              </p:cNvPr>
              <p:cNvSpPr txBox="1"/>
              <p:nvPr/>
            </p:nvSpPr>
            <p:spPr>
              <a:xfrm>
                <a:off x="280988" y="2442770"/>
                <a:ext cx="4143376" cy="649196"/>
              </a:xfrm>
              <a:prstGeom prst="rect">
                <a:avLst/>
              </a:prstGeom>
              <a:noFill/>
              <a:ln w="19050">
                <a:solidFill>
                  <a:srgbClr val="FF0000"/>
                </a:solidFill>
              </a:ln>
            </p:spPr>
            <p:txBody>
              <a:bodyPr wrap="square" rtlCol="0">
                <a:spAutoFit/>
              </a:bodyPr>
              <a:lstStyle/>
              <a:p>
                <a:endParaRPr lang="en-US" altLang="ja-JP" sz="900" i="0" dirty="0"/>
              </a:p>
              <a:p>
                <a:endParaRPr lang="en-GB" altLang="ja-JP" sz="900" i="0" dirty="0"/>
              </a:p>
              <a:p>
                <a:endParaRPr lang="en-GB" altLang="ja-JP" sz="2400" i="0" dirty="0"/>
              </a:p>
              <a:p>
                <a:endParaRPr lang="en-GB" altLang="ja-JP" sz="2400" i="0" dirty="0"/>
              </a:p>
              <a:p>
                <a:endParaRPr lang="en-GB" altLang="ja-JP" sz="2400" i="0" dirty="0"/>
              </a:p>
              <a:p>
                <a:endParaRPr lang="en-GB" altLang="ja-JP" sz="2400" i="0" dirty="0"/>
              </a:p>
              <a:p>
                <a:endParaRPr lang="en-US" altLang="ja-JP" sz="900" i="0" dirty="0"/>
              </a:p>
            </p:txBody>
          </p:sp>
          <p:sp>
            <p:nvSpPr>
              <p:cNvPr id="9" name="テキスト ボックス 8">
                <a:extLst>
                  <a:ext uri="{FF2B5EF4-FFF2-40B4-BE49-F238E27FC236}">
                    <a16:creationId xmlns:a16="http://schemas.microsoft.com/office/drawing/2014/main" id="{013D745E-B87A-43BC-900A-65096ADAA094}"/>
                  </a:ext>
                </a:extLst>
              </p:cNvPr>
              <p:cNvSpPr txBox="1"/>
              <p:nvPr/>
            </p:nvSpPr>
            <p:spPr>
              <a:xfrm>
                <a:off x="2052249" y="2379512"/>
                <a:ext cx="600851" cy="117917"/>
              </a:xfrm>
              <a:prstGeom prst="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ja-JP" altLang="en-US" sz="1800" i="0" dirty="0"/>
                  <a:t>例</a:t>
                </a:r>
                <a:endParaRPr lang="en-US" altLang="ja-JP" sz="1800" i="0" dirty="0"/>
              </a:p>
            </p:txBody>
          </p:sp>
        </p:grpSp>
        <p:grpSp>
          <p:nvGrpSpPr>
            <p:cNvPr id="17" name="グループ化 16">
              <a:extLst>
                <a:ext uri="{FF2B5EF4-FFF2-40B4-BE49-F238E27FC236}">
                  <a16:creationId xmlns:a16="http://schemas.microsoft.com/office/drawing/2014/main" id="{E21D5F79-B76A-42BF-B35F-1070E29033EA}"/>
                </a:ext>
              </a:extLst>
            </p:cNvPr>
            <p:cNvGrpSpPr/>
            <p:nvPr/>
          </p:nvGrpSpPr>
          <p:grpSpPr>
            <a:xfrm>
              <a:off x="663557" y="2506857"/>
              <a:ext cx="6750846" cy="1963465"/>
              <a:chOff x="6293625" y="2451601"/>
              <a:chExt cx="6750846" cy="1963465"/>
            </a:xfrm>
          </p:grpSpPr>
          <p:sp>
            <p:nvSpPr>
              <p:cNvPr id="7" name="テキスト ボックス 6">
                <a:extLst>
                  <a:ext uri="{FF2B5EF4-FFF2-40B4-BE49-F238E27FC236}">
                    <a16:creationId xmlns:a16="http://schemas.microsoft.com/office/drawing/2014/main" id="{6C480A6B-5C60-4D85-A822-26E86394FC08}"/>
                  </a:ext>
                </a:extLst>
              </p:cNvPr>
              <p:cNvSpPr txBox="1"/>
              <p:nvPr/>
            </p:nvSpPr>
            <p:spPr>
              <a:xfrm>
                <a:off x="6293625" y="3355238"/>
                <a:ext cx="6750846" cy="1059828"/>
              </a:xfrm>
              <a:prstGeom prst="rect">
                <a:avLst/>
              </a:prstGeom>
              <a:noFill/>
            </p:spPr>
            <p:txBody>
              <a:bodyPr wrap="square" rtlCol="0">
                <a:spAutoFit/>
              </a:bodyPr>
              <a:lstStyle/>
              <a:p>
                <a:r>
                  <a:rPr lang="ja-JP" altLang="en-US" sz="1800" i="0" dirty="0"/>
                  <a:t>→内部変動</a:t>
                </a:r>
                <a:r>
                  <a:rPr lang="en-US" altLang="ja-JP" sz="1800" i="0" dirty="0"/>
                  <a:t>?</a:t>
                </a:r>
              </a:p>
              <a:p>
                <a:r>
                  <a:rPr lang="ja-JP" altLang="en-US" sz="1800" i="0" dirty="0"/>
                  <a:t>→自然由来の外部要因</a:t>
                </a:r>
                <a:r>
                  <a:rPr lang="en-US" altLang="ja-JP" sz="1800" i="0" dirty="0"/>
                  <a:t>(</a:t>
                </a:r>
                <a:r>
                  <a:rPr lang="ja-JP" altLang="en-US" sz="1800" i="0" dirty="0"/>
                  <a:t>火山活動など</a:t>
                </a:r>
                <a:r>
                  <a:rPr lang="en-US" altLang="ja-JP" sz="1800" i="0" dirty="0"/>
                  <a:t>)?</a:t>
                </a:r>
              </a:p>
              <a:p>
                <a:r>
                  <a:rPr lang="ja-JP" altLang="en-US" sz="1800" i="0" dirty="0"/>
                  <a:t>→人間活動に由来する外部要因</a:t>
                </a:r>
                <a:r>
                  <a:rPr lang="en-US" altLang="ja-JP" sz="1800" i="0" dirty="0"/>
                  <a:t>?</a:t>
                </a:r>
                <a:endParaRPr kumimoji="1" lang="ja-JP" altLang="en-US" sz="1800" i="0" dirty="0"/>
              </a:p>
            </p:txBody>
          </p:sp>
          <p:sp>
            <p:nvSpPr>
              <p:cNvPr id="16" name="テキスト ボックス 15">
                <a:extLst>
                  <a:ext uri="{FF2B5EF4-FFF2-40B4-BE49-F238E27FC236}">
                    <a16:creationId xmlns:a16="http://schemas.microsoft.com/office/drawing/2014/main" id="{941A4195-3120-4455-8137-3C6972E62DAB}"/>
                  </a:ext>
                </a:extLst>
              </p:cNvPr>
              <p:cNvSpPr txBox="1"/>
              <p:nvPr/>
            </p:nvSpPr>
            <p:spPr>
              <a:xfrm>
                <a:off x="7033543" y="2451601"/>
                <a:ext cx="4401268" cy="990104"/>
              </a:xfrm>
              <a:prstGeom prst="rect">
                <a:avLst/>
              </a:prstGeom>
              <a:noFill/>
            </p:spPr>
            <p:txBody>
              <a:bodyPr wrap="none" rtlCol="0">
                <a:spAutoFit/>
              </a:bodyPr>
              <a:lstStyle/>
              <a:p>
                <a:pPr algn="ctr"/>
                <a:r>
                  <a:rPr lang="ja-JP" altLang="en-US" sz="2200" i="0" dirty="0"/>
                  <a:t>地球温暖化の原因</a:t>
                </a:r>
                <a:endParaRPr lang="en-US" altLang="ja-JP" sz="2200" i="0" dirty="0"/>
              </a:p>
              <a:p>
                <a:pPr algn="ctr"/>
                <a:r>
                  <a:rPr lang="ja-JP" altLang="en-US" sz="2200" i="0" dirty="0"/>
                  <a:t>となるパラメータは</a:t>
                </a:r>
                <a:r>
                  <a:rPr lang="en-US" altLang="ja-JP" sz="2200" i="0" dirty="0"/>
                  <a:t>?</a:t>
                </a:r>
                <a:r>
                  <a:rPr lang="en-GB" altLang="ja-JP" sz="2200" i="0" dirty="0"/>
                  <a:t>[1]</a:t>
                </a:r>
              </a:p>
            </p:txBody>
          </p:sp>
        </p:grpSp>
      </p:grpSp>
      <p:sp>
        <p:nvSpPr>
          <p:cNvPr id="19" name="矢印: 右 18">
            <a:extLst>
              <a:ext uri="{FF2B5EF4-FFF2-40B4-BE49-F238E27FC236}">
                <a16:creationId xmlns:a16="http://schemas.microsoft.com/office/drawing/2014/main" id="{62AA52A0-79C2-4F9F-8A04-BF4EBF78DD0F}"/>
              </a:ext>
            </a:extLst>
          </p:cNvPr>
          <p:cNvSpPr/>
          <p:nvPr/>
        </p:nvSpPr>
        <p:spPr>
          <a:xfrm>
            <a:off x="4304126" y="3075620"/>
            <a:ext cx="577048" cy="57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20" name="矢印: 下 19">
            <a:extLst>
              <a:ext uri="{FF2B5EF4-FFF2-40B4-BE49-F238E27FC236}">
                <a16:creationId xmlns:a16="http://schemas.microsoft.com/office/drawing/2014/main" id="{A407B001-D92F-4BF1-A347-8E1C5C2A18B4}"/>
              </a:ext>
            </a:extLst>
          </p:cNvPr>
          <p:cNvSpPr/>
          <p:nvPr/>
        </p:nvSpPr>
        <p:spPr>
          <a:xfrm>
            <a:off x="4224993" y="4772120"/>
            <a:ext cx="694002" cy="461665"/>
          </a:xfrm>
          <a:prstGeom prst="downArrow">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dirty="0"/>
          </a:p>
        </p:txBody>
      </p:sp>
    </p:spTree>
    <p:extLst>
      <p:ext uri="{BB962C8B-B14F-4D97-AF65-F5344CB8AC3E}">
        <p14:creationId xmlns:p14="http://schemas.microsoft.com/office/powerpoint/2010/main" val="3359754656"/>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A87F633A-3714-4543-9011-23CD5F7D29D5}"/>
              </a:ext>
            </a:extLst>
          </p:cNvPr>
          <p:cNvGrpSpPr/>
          <p:nvPr/>
        </p:nvGrpSpPr>
        <p:grpSpPr>
          <a:xfrm>
            <a:off x="4954203" y="3368244"/>
            <a:ext cx="3896834" cy="2371711"/>
            <a:chOff x="5208730" y="3331342"/>
            <a:chExt cx="3596241" cy="2076226"/>
          </a:xfrm>
        </p:grpSpPr>
        <p:pic>
          <p:nvPicPr>
            <p:cNvPr id="36" name="図 35">
              <a:extLst>
                <a:ext uri="{FF2B5EF4-FFF2-40B4-BE49-F238E27FC236}">
                  <a16:creationId xmlns:a16="http://schemas.microsoft.com/office/drawing/2014/main" id="{499A1CB9-A6AD-4AA1-8DB5-7A4614766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8730" y="3331342"/>
              <a:ext cx="3596241" cy="1872293"/>
            </a:xfrm>
            <a:prstGeom prst="rect">
              <a:avLst/>
            </a:prstGeom>
          </p:spPr>
        </p:pic>
        <p:sp>
          <p:nvSpPr>
            <p:cNvPr id="4" name="テキスト ボックス 3">
              <a:extLst>
                <a:ext uri="{FF2B5EF4-FFF2-40B4-BE49-F238E27FC236}">
                  <a16:creationId xmlns:a16="http://schemas.microsoft.com/office/drawing/2014/main" id="{49449FC6-4ED9-4A89-92E7-0CEAF70E1832}"/>
                </a:ext>
              </a:extLst>
            </p:cNvPr>
            <p:cNvSpPr txBox="1"/>
            <p:nvPr/>
          </p:nvSpPr>
          <p:spPr>
            <a:xfrm>
              <a:off x="7037297" y="5130569"/>
              <a:ext cx="206882" cy="276999"/>
            </a:xfrm>
            <a:prstGeom prst="rect">
              <a:avLst/>
            </a:prstGeom>
            <a:noFill/>
          </p:spPr>
          <p:txBody>
            <a:bodyPr wrap="square" rtlCol="0">
              <a:spAutoFit/>
            </a:bodyPr>
            <a:lstStyle/>
            <a:p>
              <a:pPr algn="ctr"/>
              <a:r>
                <a:rPr kumimoji="1" lang="en-US" altLang="ja-JP" b="1" i="0" dirty="0">
                  <a:solidFill>
                    <a:schemeClr val="tx1">
                      <a:lumMod val="85000"/>
                      <a:lumOff val="15000"/>
                    </a:schemeClr>
                  </a:solidFill>
                </a:rPr>
                <a:t>t</a:t>
              </a:r>
              <a:endParaRPr kumimoji="1" lang="ja-JP" altLang="en-US" b="1" i="0" dirty="0">
                <a:solidFill>
                  <a:schemeClr val="tx1">
                    <a:lumMod val="85000"/>
                    <a:lumOff val="15000"/>
                  </a:schemeClr>
                </a:solidFill>
              </a:endParaRPr>
            </a:p>
          </p:txBody>
        </p:sp>
      </p:grpSp>
      <p:sp>
        <p:nvSpPr>
          <p:cNvPr id="19" name="正方形/長方形 18">
            <a:extLst>
              <a:ext uri="{FF2B5EF4-FFF2-40B4-BE49-F238E27FC236}">
                <a16:creationId xmlns:a16="http://schemas.microsoft.com/office/drawing/2014/main" id="{6A2387AE-37AB-47FC-9F79-9B52A66F7FD3}"/>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AC43F77A-1F29-4ED3-B875-BA323207E507}"/>
              </a:ext>
            </a:extLst>
          </p:cNvPr>
          <p:cNvSpPr>
            <a:spLocks noGrp="1"/>
          </p:cNvSpPr>
          <p:nvPr>
            <p:ph type="title"/>
          </p:nvPr>
        </p:nvSpPr>
        <p:spPr>
          <a:xfrm>
            <a:off x="-1" y="-16016"/>
            <a:ext cx="9144000" cy="1084109"/>
          </a:xfrm>
        </p:spPr>
        <p:txBody>
          <a:bodyPr>
            <a:normAutofit/>
          </a:bodyPr>
          <a:lstStyle/>
          <a:p>
            <a:pPr algn="ctr"/>
            <a:r>
              <a:rPr lang="ja-JP" altLang="en-US" sz="4000" dirty="0"/>
              <a:t>実験対象の時系列データ</a:t>
            </a:r>
          </a:p>
        </p:txBody>
      </p:sp>
      <p:pic>
        <p:nvPicPr>
          <p:cNvPr id="16" name="コンテンツ プレースホルダー 15">
            <a:extLst>
              <a:ext uri="{FF2B5EF4-FFF2-40B4-BE49-F238E27FC236}">
                <a16:creationId xmlns:a16="http://schemas.microsoft.com/office/drawing/2014/main" id="{FD9E52B1-C571-4477-AB5A-D992712D46E5}"/>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2139"/>
          <a:stretch/>
        </p:blipFill>
        <p:spPr>
          <a:xfrm>
            <a:off x="18514" y="3338984"/>
            <a:ext cx="4071744" cy="2166192"/>
          </a:xfrm>
          <a:prstGeom prst="rect">
            <a:avLst/>
          </a:prstGeom>
        </p:spPr>
      </p:pic>
      <p:cxnSp>
        <p:nvCxnSpPr>
          <p:cNvPr id="23" name="直線コネクタ 22">
            <a:extLst>
              <a:ext uri="{FF2B5EF4-FFF2-40B4-BE49-F238E27FC236}">
                <a16:creationId xmlns:a16="http://schemas.microsoft.com/office/drawing/2014/main" id="{E0EB3882-C22A-4FAD-BB2A-61F88EFF121B}"/>
              </a:ext>
            </a:extLst>
          </p:cNvPr>
          <p:cNvCxnSpPr>
            <a:cxnSpLocks/>
          </p:cNvCxnSpPr>
          <p:nvPr/>
        </p:nvCxnSpPr>
        <p:spPr>
          <a:xfrm>
            <a:off x="2203541" y="3331342"/>
            <a:ext cx="0" cy="2305143"/>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テキスト ボックス 6">
            <a:extLst>
              <a:ext uri="{FF2B5EF4-FFF2-40B4-BE49-F238E27FC236}">
                <a16:creationId xmlns:a16="http://schemas.microsoft.com/office/drawing/2014/main" id="{EA95C9EA-4E2A-4996-A19F-4A58A90C76A8}"/>
              </a:ext>
            </a:extLst>
          </p:cNvPr>
          <p:cNvSpPr txBox="1"/>
          <p:nvPr/>
        </p:nvSpPr>
        <p:spPr>
          <a:xfrm>
            <a:off x="2098182" y="6032576"/>
            <a:ext cx="4939115" cy="461665"/>
          </a:xfrm>
          <a:prstGeom prst="rect">
            <a:avLst/>
          </a:prstGeom>
          <a:noFill/>
        </p:spPr>
        <p:txBody>
          <a:bodyPr wrap="square" rtlCol="0">
            <a:spAutoFit/>
          </a:bodyPr>
          <a:lstStyle/>
          <a:p>
            <a:pPr algn="ctr"/>
            <a:r>
              <a:rPr lang="ja-JP" altLang="en-US" sz="2400" b="1" i="0" dirty="0">
                <a:solidFill>
                  <a:schemeClr val="accent1">
                    <a:lumMod val="75000"/>
                  </a:schemeClr>
                </a:solidFill>
              </a:rPr>
              <a:t>パラメータ</a:t>
            </a:r>
            <a:r>
              <a:rPr lang="en-US" altLang="ja-JP" sz="2400" b="1" i="0" dirty="0">
                <a:solidFill>
                  <a:schemeClr val="accent1">
                    <a:lumMod val="75000"/>
                  </a:schemeClr>
                </a:solidFill>
              </a:rPr>
              <a:t>a(t)</a:t>
            </a:r>
            <a:r>
              <a:rPr lang="ja-JP" altLang="en-US" sz="2400" b="1" i="0" dirty="0">
                <a:solidFill>
                  <a:schemeClr val="accent1">
                    <a:lumMod val="75000"/>
                  </a:schemeClr>
                </a:solidFill>
              </a:rPr>
              <a:t>の変化点を検出したい</a:t>
            </a:r>
          </a:p>
        </p:txBody>
      </p:sp>
      <p:sp>
        <p:nvSpPr>
          <p:cNvPr id="3" name="テキスト ボックス 2">
            <a:extLst>
              <a:ext uri="{FF2B5EF4-FFF2-40B4-BE49-F238E27FC236}">
                <a16:creationId xmlns:a16="http://schemas.microsoft.com/office/drawing/2014/main" id="{4C8849F0-D50D-4FC5-94C3-E074382C9801}"/>
              </a:ext>
            </a:extLst>
          </p:cNvPr>
          <p:cNvSpPr txBox="1"/>
          <p:nvPr/>
        </p:nvSpPr>
        <p:spPr>
          <a:xfrm>
            <a:off x="824133" y="2852774"/>
            <a:ext cx="2758816" cy="400110"/>
          </a:xfrm>
          <a:prstGeom prst="rect">
            <a:avLst/>
          </a:prstGeom>
          <a:noFill/>
        </p:spPr>
        <p:txBody>
          <a:bodyPr wrap="square" rtlCol="0">
            <a:spAutoFit/>
          </a:bodyPr>
          <a:lstStyle/>
          <a:p>
            <a:pPr algn="ctr"/>
            <a:r>
              <a:rPr lang="en-US" altLang="ja-JP" sz="2000" i="0" dirty="0">
                <a:solidFill>
                  <a:srgbClr val="0070C0"/>
                </a:solidFill>
              </a:rPr>
              <a:t>500</a:t>
            </a:r>
            <a:r>
              <a:rPr lang="ja-JP" altLang="en-US" sz="2000" i="0" dirty="0">
                <a:solidFill>
                  <a:srgbClr val="0070C0"/>
                </a:solidFill>
              </a:rPr>
              <a:t>ステップの時系列</a:t>
            </a:r>
          </a:p>
        </p:txBody>
      </p:sp>
      <p:grpSp>
        <p:nvGrpSpPr>
          <p:cNvPr id="9" name="グループ化 8">
            <a:extLst>
              <a:ext uri="{FF2B5EF4-FFF2-40B4-BE49-F238E27FC236}">
                <a16:creationId xmlns:a16="http://schemas.microsoft.com/office/drawing/2014/main" id="{BC202D33-9A86-44CE-B349-83D88B5CF126}"/>
              </a:ext>
            </a:extLst>
          </p:cNvPr>
          <p:cNvGrpSpPr/>
          <p:nvPr/>
        </p:nvGrpSpPr>
        <p:grpSpPr>
          <a:xfrm>
            <a:off x="575349" y="5259534"/>
            <a:ext cx="3256383" cy="401949"/>
            <a:chOff x="1432099" y="5099699"/>
            <a:chExt cx="3256383" cy="401949"/>
          </a:xfrm>
        </p:grpSpPr>
        <p:sp>
          <p:nvSpPr>
            <p:cNvPr id="14" name="テキスト ボックス 13">
              <a:extLst>
                <a:ext uri="{FF2B5EF4-FFF2-40B4-BE49-F238E27FC236}">
                  <a16:creationId xmlns:a16="http://schemas.microsoft.com/office/drawing/2014/main" id="{CA84DF9F-D9FC-4AE6-B891-6F568CA022BF}"/>
                </a:ext>
              </a:extLst>
            </p:cNvPr>
            <p:cNvSpPr txBox="1"/>
            <p:nvPr/>
          </p:nvSpPr>
          <p:spPr>
            <a:xfrm>
              <a:off x="1432099" y="5099699"/>
              <a:ext cx="1369666" cy="400110"/>
            </a:xfrm>
            <a:prstGeom prst="rect">
              <a:avLst/>
            </a:prstGeom>
            <a:noFill/>
          </p:spPr>
          <p:txBody>
            <a:bodyPr wrap="square" rtlCol="0">
              <a:spAutoFit/>
            </a:bodyPr>
            <a:lstStyle/>
            <a:p>
              <a:pPr algn="ctr"/>
              <a:r>
                <a:rPr lang="fr-FR" altLang="ja-JP" sz="2000" b="1" i="0" dirty="0">
                  <a:solidFill>
                    <a:srgbClr val="FF0000"/>
                  </a:solidFill>
                </a:rPr>
                <a:t>a(t)  = 3.95</a:t>
              </a:r>
            </a:p>
          </p:txBody>
        </p:sp>
        <p:sp>
          <p:nvSpPr>
            <p:cNvPr id="17" name="テキスト ボックス 16">
              <a:extLst>
                <a:ext uri="{FF2B5EF4-FFF2-40B4-BE49-F238E27FC236}">
                  <a16:creationId xmlns:a16="http://schemas.microsoft.com/office/drawing/2014/main" id="{ACF0EA57-A273-4719-BD1D-37E3EC58D472}"/>
                </a:ext>
              </a:extLst>
            </p:cNvPr>
            <p:cNvSpPr txBox="1"/>
            <p:nvPr/>
          </p:nvSpPr>
          <p:spPr>
            <a:xfrm>
              <a:off x="3428303" y="5099699"/>
              <a:ext cx="1260179" cy="400110"/>
            </a:xfrm>
            <a:prstGeom prst="rect">
              <a:avLst/>
            </a:prstGeom>
            <a:noFill/>
          </p:spPr>
          <p:txBody>
            <a:bodyPr wrap="square" rtlCol="0">
              <a:spAutoFit/>
            </a:bodyPr>
            <a:lstStyle/>
            <a:p>
              <a:pPr algn="ctr"/>
              <a:r>
                <a:rPr lang="fr-FR" altLang="ja-JP" sz="2000" b="1" i="0" dirty="0">
                  <a:solidFill>
                    <a:srgbClr val="FF0000"/>
                  </a:solidFill>
                </a:rPr>
                <a:t>a(t)  = 4.0</a:t>
              </a:r>
            </a:p>
          </p:txBody>
        </p:sp>
        <p:sp>
          <p:nvSpPr>
            <p:cNvPr id="18" name="矢印: 右 17">
              <a:extLst>
                <a:ext uri="{FF2B5EF4-FFF2-40B4-BE49-F238E27FC236}">
                  <a16:creationId xmlns:a16="http://schemas.microsoft.com/office/drawing/2014/main" id="{7B5184BC-3CC7-4FCD-88A1-DD5A7684F356}"/>
                </a:ext>
              </a:extLst>
            </p:cNvPr>
            <p:cNvSpPr/>
            <p:nvPr/>
          </p:nvSpPr>
          <p:spPr>
            <a:xfrm>
              <a:off x="2906795" y="5109234"/>
              <a:ext cx="482107" cy="39241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sp>
        <p:nvSpPr>
          <p:cNvPr id="33" name="テキスト ボックス 32">
            <a:extLst>
              <a:ext uri="{FF2B5EF4-FFF2-40B4-BE49-F238E27FC236}">
                <a16:creationId xmlns:a16="http://schemas.microsoft.com/office/drawing/2014/main" id="{AC5E886F-E049-48E6-892C-B257F1C26561}"/>
              </a:ext>
            </a:extLst>
          </p:cNvPr>
          <p:cNvSpPr txBox="1"/>
          <p:nvPr/>
        </p:nvSpPr>
        <p:spPr>
          <a:xfrm>
            <a:off x="1753225" y="5703053"/>
            <a:ext cx="953900" cy="369332"/>
          </a:xfrm>
          <a:prstGeom prst="rect">
            <a:avLst/>
          </a:prstGeom>
          <a:noFill/>
        </p:spPr>
        <p:txBody>
          <a:bodyPr wrap="square" rtlCol="0">
            <a:spAutoFit/>
          </a:bodyPr>
          <a:lstStyle/>
          <a:p>
            <a:pPr algn="ctr"/>
            <a:r>
              <a:rPr lang="fr-FR" altLang="ja-JP" sz="1800" b="1" i="0" dirty="0"/>
              <a:t>t = 250</a:t>
            </a:r>
          </a:p>
        </p:txBody>
      </p:sp>
      <p:grpSp>
        <p:nvGrpSpPr>
          <p:cNvPr id="41" name="グループ化 40">
            <a:extLst>
              <a:ext uri="{FF2B5EF4-FFF2-40B4-BE49-F238E27FC236}">
                <a16:creationId xmlns:a16="http://schemas.microsoft.com/office/drawing/2014/main" id="{D79DCA90-BCC7-46D4-B736-8362327DD175}"/>
              </a:ext>
            </a:extLst>
          </p:cNvPr>
          <p:cNvGrpSpPr/>
          <p:nvPr/>
        </p:nvGrpSpPr>
        <p:grpSpPr>
          <a:xfrm>
            <a:off x="1445784" y="1250685"/>
            <a:ext cx="6252430" cy="1397338"/>
            <a:chOff x="1412097" y="1072373"/>
            <a:chExt cx="6252430" cy="1396785"/>
          </a:xfrm>
        </p:grpSpPr>
        <p:grpSp>
          <p:nvGrpSpPr>
            <p:cNvPr id="39" name="グループ化 38">
              <a:extLst>
                <a:ext uri="{FF2B5EF4-FFF2-40B4-BE49-F238E27FC236}">
                  <a16:creationId xmlns:a16="http://schemas.microsoft.com/office/drawing/2014/main" id="{E7EF548E-2659-4BCD-8AB1-6216525FD37B}"/>
                </a:ext>
              </a:extLst>
            </p:cNvPr>
            <p:cNvGrpSpPr/>
            <p:nvPr/>
          </p:nvGrpSpPr>
          <p:grpSpPr>
            <a:xfrm>
              <a:off x="1589961" y="1453495"/>
              <a:ext cx="6074566" cy="1015663"/>
              <a:chOff x="1583057" y="1496404"/>
              <a:chExt cx="6088635" cy="859431"/>
            </a:xfrm>
          </p:grpSpPr>
          <p:sp>
            <p:nvSpPr>
              <p:cNvPr id="6" name="テキスト ボックス 5">
                <a:extLst>
                  <a:ext uri="{FF2B5EF4-FFF2-40B4-BE49-F238E27FC236}">
                    <a16:creationId xmlns:a16="http://schemas.microsoft.com/office/drawing/2014/main" id="{19561E18-5289-4D0E-A606-938E5C3C7FD8}"/>
                  </a:ext>
                </a:extLst>
              </p:cNvPr>
              <p:cNvSpPr txBox="1"/>
              <p:nvPr/>
            </p:nvSpPr>
            <p:spPr>
              <a:xfrm>
                <a:off x="1583057" y="1836797"/>
                <a:ext cx="3158536" cy="492444"/>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altLang="ja-JP" sz="2600" i="0" dirty="0"/>
                  <a:t>x(t+1)=a(t)x(t)(1-x(t))</a:t>
                </a:r>
              </a:p>
            </p:txBody>
          </p:sp>
          <p:sp>
            <p:nvSpPr>
              <p:cNvPr id="38" name="正方形/長方形 37">
                <a:extLst>
                  <a:ext uri="{FF2B5EF4-FFF2-40B4-BE49-F238E27FC236}">
                    <a16:creationId xmlns:a16="http://schemas.microsoft.com/office/drawing/2014/main" id="{A4ED3B70-2038-46E4-A7D5-AB64D24DFD42}"/>
                  </a:ext>
                </a:extLst>
              </p:cNvPr>
              <p:cNvSpPr/>
              <p:nvPr/>
            </p:nvSpPr>
            <p:spPr>
              <a:xfrm>
                <a:off x="5296522" y="1496404"/>
                <a:ext cx="2375170" cy="859431"/>
              </a:xfrm>
              <a:prstGeom prst="rect">
                <a:avLst/>
              </a:prstGeom>
            </p:spPr>
            <p:txBody>
              <a:bodyPr wrap="square">
                <a:spAutoFit/>
              </a:bodyPr>
              <a:lstStyle/>
              <a:p>
                <a:r>
                  <a:rPr lang="fr-FR" altLang="ja-JP" sz="2000" i="0" dirty="0"/>
                  <a:t>t: </a:t>
                </a:r>
                <a:r>
                  <a:rPr lang="ja-JP" altLang="en-US" sz="2000" i="0" dirty="0"/>
                  <a:t>    </a:t>
                </a:r>
                <a:r>
                  <a:rPr lang="en-US" altLang="ja-JP" sz="2000" i="0" dirty="0"/>
                  <a:t>	</a:t>
                </a:r>
                <a:r>
                  <a:rPr lang="ja-JP" altLang="en-US" sz="2000" i="0" dirty="0"/>
                  <a:t>ステップ数</a:t>
                </a:r>
                <a:endParaRPr lang="en-US" altLang="ja-JP" sz="2000" i="0" dirty="0"/>
              </a:p>
              <a:p>
                <a:r>
                  <a:rPr lang="en-US" altLang="ja-JP" sz="2000" i="0" dirty="0"/>
                  <a:t>a(t): 	</a:t>
                </a:r>
                <a:r>
                  <a:rPr lang="ja-JP" altLang="en-US" sz="2000" i="0" dirty="0"/>
                  <a:t>パラメータ</a:t>
                </a:r>
                <a:r>
                  <a:rPr lang="fr-FR" altLang="ja-JP" sz="2000" i="0" dirty="0"/>
                  <a:t> </a:t>
                </a:r>
              </a:p>
              <a:p>
                <a:r>
                  <a:rPr lang="fr-FR" altLang="ja-JP" sz="2000" i="0" dirty="0"/>
                  <a:t>x(0) = 	0.2 </a:t>
                </a:r>
              </a:p>
            </p:txBody>
          </p:sp>
        </p:grpSp>
        <p:sp>
          <p:nvSpPr>
            <p:cNvPr id="40" name="テキスト ボックス 39">
              <a:extLst>
                <a:ext uri="{FF2B5EF4-FFF2-40B4-BE49-F238E27FC236}">
                  <a16:creationId xmlns:a16="http://schemas.microsoft.com/office/drawing/2014/main" id="{20259A87-3B68-47A5-88F9-BC0736F1180E}"/>
                </a:ext>
              </a:extLst>
            </p:cNvPr>
            <p:cNvSpPr txBox="1"/>
            <p:nvPr/>
          </p:nvSpPr>
          <p:spPr>
            <a:xfrm>
              <a:off x="1412097" y="1265240"/>
              <a:ext cx="6243913" cy="1177142"/>
            </a:xfrm>
            <a:prstGeom prst="rect">
              <a:avLst/>
            </a:prstGeom>
            <a:noFill/>
            <a:ln w="19050">
              <a:solidFill>
                <a:srgbClr val="FF0000"/>
              </a:solidFill>
            </a:ln>
          </p:spPr>
          <p:txBody>
            <a:bodyPr wrap="square" rtlCol="0">
              <a:spAutoFit/>
            </a:bodyPr>
            <a:lstStyle/>
            <a:p>
              <a:endParaRPr kumimoji="1" lang="ja-JP" altLang="en-US" dirty="0"/>
            </a:p>
          </p:txBody>
        </p:sp>
        <p:sp>
          <p:nvSpPr>
            <p:cNvPr id="8" name="テキスト ボックス 7">
              <a:extLst>
                <a:ext uri="{FF2B5EF4-FFF2-40B4-BE49-F238E27FC236}">
                  <a16:creationId xmlns:a16="http://schemas.microsoft.com/office/drawing/2014/main" id="{2080CB78-840C-4451-AE77-A936B41750A1}"/>
                </a:ext>
              </a:extLst>
            </p:cNvPr>
            <p:cNvSpPr txBox="1"/>
            <p:nvPr/>
          </p:nvSpPr>
          <p:spPr>
            <a:xfrm>
              <a:off x="3576955" y="1072373"/>
              <a:ext cx="1990086" cy="40011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2000" i="0" dirty="0">
                  <a:solidFill>
                    <a:srgbClr val="FF0000"/>
                  </a:solidFill>
                </a:rPr>
                <a:t>数式モデル</a:t>
              </a:r>
            </a:p>
          </p:txBody>
        </p:sp>
      </p:grpSp>
      <p:sp>
        <p:nvSpPr>
          <p:cNvPr id="29" name="正方形/長方形 28">
            <a:extLst>
              <a:ext uri="{FF2B5EF4-FFF2-40B4-BE49-F238E27FC236}">
                <a16:creationId xmlns:a16="http://schemas.microsoft.com/office/drawing/2014/main" id="{38A6A8DB-736B-43E5-AE6E-D59B1C76C316}"/>
              </a:ext>
            </a:extLst>
          </p:cNvPr>
          <p:cNvSpPr/>
          <p:nvPr/>
        </p:nvSpPr>
        <p:spPr>
          <a:xfrm>
            <a:off x="4090258" y="3368244"/>
            <a:ext cx="907354" cy="646331"/>
          </a:xfrm>
          <a:prstGeom prst="rect">
            <a:avLst/>
          </a:prstGeom>
        </p:spPr>
        <p:txBody>
          <a:bodyPr wrap="square">
            <a:spAutoFit/>
          </a:bodyPr>
          <a:lstStyle/>
          <a:p>
            <a:pPr algn="ctr"/>
            <a:r>
              <a:rPr lang="ja-JP" altLang="en-US" sz="1800" i="0" dirty="0">
                <a:solidFill>
                  <a:srgbClr val="0070C0"/>
                </a:solidFill>
              </a:rPr>
              <a:t>変化点</a:t>
            </a:r>
            <a:endParaRPr lang="en-US" altLang="ja-JP" sz="1800" i="0" dirty="0">
              <a:solidFill>
                <a:srgbClr val="0070C0"/>
              </a:solidFill>
            </a:endParaRPr>
          </a:p>
          <a:p>
            <a:pPr algn="ctr"/>
            <a:r>
              <a:rPr lang="ja-JP" altLang="en-US" sz="1800" i="0" dirty="0">
                <a:solidFill>
                  <a:srgbClr val="0070C0"/>
                </a:solidFill>
              </a:rPr>
              <a:t>拡大</a:t>
            </a:r>
          </a:p>
        </p:txBody>
      </p:sp>
      <p:sp>
        <p:nvSpPr>
          <p:cNvPr id="44" name="テキスト ボックス 43">
            <a:extLst>
              <a:ext uri="{FF2B5EF4-FFF2-40B4-BE49-F238E27FC236}">
                <a16:creationId xmlns:a16="http://schemas.microsoft.com/office/drawing/2014/main" id="{2FD82F04-D698-4726-BB51-E696A306DA3B}"/>
              </a:ext>
            </a:extLst>
          </p:cNvPr>
          <p:cNvSpPr txBox="1"/>
          <p:nvPr/>
        </p:nvSpPr>
        <p:spPr>
          <a:xfrm>
            <a:off x="2014426" y="1735984"/>
            <a:ext cx="2369682" cy="400110"/>
          </a:xfrm>
          <a:prstGeom prst="rect">
            <a:avLst/>
          </a:prstGeom>
          <a:noFill/>
        </p:spPr>
        <p:txBody>
          <a:bodyPr wrap="square" rtlCol="0">
            <a:spAutoFit/>
          </a:bodyPr>
          <a:lstStyle/>
          <a:p>
            <a:pPr algn="ctr"/>
            <a:r>
              <a:rPr lang="ja-JP" altLang="en-US" sz="2000" i="0" dirty="0">
                <a:solidFill>
                  <a:srgbClr val="0070C0"/>
                </a:solidFill>
              </a:rPr>
              <a:t>ロジスティック写像</a:t>
            </a:r>
          </a:p>
        </p:txBody>
      </p:sp>
      <p:sp>
        <p:nvSpPr>
          <p:cNvPr id="45" name="矢印: 右 44">
            <a:extLst>
              <a:ext uri="{FF2B5EF4-FFF2-40B4-BE49-F238E27FC236}">
                <a16:creationId xmlns:a16="http://schemas.microsoft.com/office/drawing/2014/main" id="{D3B80E87-529A-4BBC-9682-C6D3B1A454C0}"/>
              </a:ext>
            </a:extLst>
          </p:cNvPr>
          <p:cNvSpPr/>
          <p:nvPr/>
        </p:nvSpPr>
        <p:spPr>
          <a:xfrm>
            <a:off x="4255411" y="4197456"/>
            <a:ext cx="577048" cy="57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p>
        </p:txBody>
      </p:sp>
      <p:sp>
        <p:nvSpPr>
          <p:cNvPr id="35" name="吹き出し: 角を丸めた四角形 34">
            <a:extLst>
              <a:ext uri="{FF2B5EF4-FFF2-40B4-BE49-F238E27FC236}">
                <a16:creationId xmlns:a16="http://schemas.microsoft.com/office/drawing/2014/main" id="{50592A6E-EF19-4A83-80BD-99058A41F51C}"/>
              </a:ext>
            </a:extLst>
          </p:cNvPr>
          <p:cNvSpPr/>
          <p:nvPr/>
        </p:nvSpPr>
        <p:spPr bwMode="auto">
          <a:xfrm>
            <a:off x="5330683" y="5423534"/>
            <a:ext cx="1915647" cy="618412"/>
          </a:xfrm>
          <a:prstGeom prst="wedgeRoundRectCallout">
            <a:avLst>
              <a:gd name="adj1" fmla="val 34566"/>
              <a:gd name="adj2" fmla="val -94400"/>
              <a:gd name="adj3" fmla="val 16667"/>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r>
              <a:rPr kumimoji="1" lang="ja-JP" altLang="en-US" sz="1800" i="0" dirty="0">
                <a:solidFill>
                  <a:srgbClr val="FF0000"/>
                </a:solidFill>
              </a:rPr>
              <a:t>変化点は目視で</a:t>
            </a:r>
            <a:endParaRPr kumimoji="1" lang="en-US" altLang="ja-JP" sz="1800" i="0" dirty="0">
              <a:solidFill>
                <a:srgbClr val="FF0000"/>
              </a:solidFill>
            </a:endParaRPr>
          </a:p>
          <a:p>
            <a:pPr algn="ctr"/>
            <a:r>
              <a:rPr kumimoji="1" lang="ja-JP" altLang="en-US" sz="1800" i="0" dirty="0">
                <a:solidFill>
                  <a:srgbClr val="FF0000"/>
                </a:solidFill>
              </a:rPr>
              <a:t>認識できない</a:t>
            </a:r>
            <a:endParaRPr kumimoji="1" lang="en-US" altLang="ja-JP" sz="1800" i="0" dirty="0">
              <a:solidFill>
                <a:srgbClr val="FF0000"/>
              </a:solidFill>
            </a:endParaRPr>
          </a:p>
        </p:txBody>
      </p:sp>
    </p:spTree>
    <p:extLst>
      <p:ext uri="{BB962C8B-B14F-4D97-AF65-F5344CB8AC3E}">
        <p14:creationId xmlns:p14="http://schemas.microsoft.com/office/powerpoint/2010/main" val="862131385"/>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F12527D-E632-4397-B954-454FFB9FF44C}"/>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C9B87918-7112-49DD-AE63-BFBD1BE3D244}"/>
              </a:ext>
            </a:extLst>
          </p:cNvPr>
          <p:cNvSpPr>
            <a:spLocks noGrp="1"/>
          </p:cNvSpPr>
          <p:nvPr>
            <p:ph type="title"/>
          </p:nvPr>
        </p:nvSpPr>
        <p:spPr>
          <a:xfrm>
            <a:off x="0" y="2495174"/>
            <a:ext cx="9144000" cy="1867651"/>
          </a:xfrm>
        </p:spPr>
        <p:txBody>
          <a:bodyPr>
            <a:noAutofit/>
          </a:bodyPr>
          <a:lstStyle/>
          <a:p>
            <a:pPr algn="ctr"/>
            <a:r>
              <a:rPr lang="ja-JP" altLang="en-US" sz="6000" b="0" dirty="0">
                <a:latin typeface="+mn-ea"/>
                <a:ea typeface="+mn-ea"/>
              </a:rPr>
              <a:t>パラメータ変化点の</a:t>
            </a:r>
            <a:br>
              <a:rPr lang="en-US" altLang="ja-JP" sz="6000" b="0" dirty="0">
                <a:latin typeface="+mn-ea"/>
                <a:ea typeface="+mn-ea"/>
              </a:rPr>
            </a:br>
            <a:r>
              <a:rPr lang="ja-JP" altLang="en-US" sz="6000" b="0" dirty="0">
                <a:latin typeface="+mn-ea"/>
                <a:ea typeface="+mn-ea"/>
              </a:rPr>
              <a:t>検出</a:t>
            </a:r>
            <a:r>
              <a:rPr kumimoji="1" lang="ja-JP" altLang="en-US" sz="6000" b="0" dirty="0">
                <a:latin typeface="+mn-ea"/>
                <a:ea typeface="+mn-ea"/>
              </a:rPr>
              <a:t>方法</a:t>
            </a:r>
          </a:p>
        </p:txBody>
      </p:sp>
    </p:spTree>
    <p:extLst>
      <p:ext uri="{BB962C8B-B14F-4D97-AF65-F5344CB8AC3E}">
        <p14:creationId xmlns:p14="http://schemas.microsoft.com/office/powerpoint/2010/main" val="465463411"/>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571EEF2-8328-4313-A669-55940EBE757F}"/>
              </a:ext>
            </a:extLst>
          </p:cNvPr>
          <p:cNvSpPr/>
          <p:nvPr/>
        </p:nvSpPr>
        <p:spPr bwMode="auto">
          <a:xfrm>
            <a:off x="0" y="0"/>
            <a:ext cx="9135122"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6F59BAE1-5226-4466-A370-01C0059D9376}"/>
              </a:ext>
            </a:extLst>
          </p:cNvPr>
          <p:cNvSpPr>
            <a:spLocks noGrp="1"/>
          </p:cNvSpPr>
          <p:nvPr>
            <p:ph type="title"/>
          </p:nvPr>
        </p:nvSpPr>
        <p:spPr>
          <a:xfrm>
            <a:off x="0" y="1"/>
            <a:ext cx="9144000" cy="1145218"/>
          </a:xfrm>
        </p:spPr>
        <p:txBody>
          <a:bodyPr>
            <a:normAutofit/>
          </a:bodyPr>
          <a:lstStyle/>
          <a:p>
            <a:pPr algn="ctr"/>
            <a:r>
              <a:rPr lang="ja-JP" altLang="en-US" sz="4000" dirty="0"/>
              <a:t>検出手順</a:t>
            </a:r>
          </a:p>
        </p:txBody>
      </p:sp>
      <p:sp>
        <p:nvSpPr>
          <p:cNvPr id="3" name="コンテンツ プレースホルダー 2">
            <a:extLst>
              <a:ext uri="{FF2B5EF4-FFF2-40B4-BE49-F238E27FC236}">
                <a16:creationId xmlns:a16="http://schemas.microsoft.com/office/drawing/2014/main" id="{AC3944D4-F5A6-4099-97FB-F00C4552E969}"/>
              </a:ext>
            </a:extLst>
          </p:cNvPr>
          <p:cNvSpPr>
            <a:spLocks noGrp="1"/>
          </p:cNvSpPr>
          <p:nvPr>
            <p:ph idx="1"/>
          </p:nvPr>
        </p:nvSpPr>
        <p:spPr>
          <a:xfrm>
            <a:off x="115410" y="1615737"/>
            <a:ext cx="8913180" cy="3968318"/>
          </a:xfrm>
        </p:spPr>
        <p:txBody>
          <a:bodyPr>
            <a:normAutofit lnSpcReduction="10000"/>
          </a:bodyPr>
          <a:lstStyle/>
          <a:p>
            <a:pPr marL="385763" indent="-385763">
              <a:buFont typeface="+mj-ea"/>
              <a:buAutoNum type="circleNumDbPlain"/>
            </a:pPr>
            <a:r>
              <a:rPr lang="ja-JP" altLang="en-US" sz="2800" dirty="0"/>
              <a:t>リカレントニューラルネットワーク</a:t>
            </a:r>
            <a:r>
              <a:rPr lang="en-US" altLang="ja-JP" sz="2800" dirty="0"/>
              <a:t>(RNN)</a:t>
            </a:r>
            <a:r>
              <a:rPr lang="ja-JP" altLang="en-US" sz="2800" dirty="0"/>
              <a:t>を用いて</a:t>
            </a:r>
            <a:br>
              <a:rPr lang="en-US" altLang="ja-JP" sz="2800" dirty="0"/>
            </a:br>
            <a:r>
              <a:rPr lang="ja-JP" altLang="en-US" sz="2800" dirty="0"/>
              <a:t>対象を学習</a:t>
            </a:r>
            <a:br>
              <a:rPr lang="en-US" altLang="ja-JP" sz="3000" dirty="0"/>
            </a:br>
            <a:r>
              <a:rPr lang="ja-JP" altLang="en-US" sz="3000" dirty="0"/>
              <a:t> </a:t>
            </a:r>
            <a:r>
              <a:rPr lang="ja-JP" altLang="en-US" sz="2400" dirty="0"/>
              <a:t>→</a:t>
            </a:r>
            <a:r>
              <a:rPr lang="en-US" altLang="ja-JP" sz="2400" dirty="0">
                <a:solidFill>
                  <a:srgbClr val="118CCF"/>
                </a:solidFill>
              </a:rPr>
              <a:t>Python</a:t>
            </a:r>
            <a:r>
              <a:rPr lang="ja-JP" altLang="en-US" sz="2400" dirty="0">
                <a:solidFill>
                  <a:srgbClr val="118CCF"/>
                </a:solidFill>
              </a:rPr>
              <a:t>機械学習ライブラリ「</a:t>
            </a:r>
            <a:r>
              <a:rPr lang="en-US" altLang="ja-JP" sz="2400" dirty="0" err="1">
                <a:solidFill>
                  <a:srgbClr val="118CCF"/>
                </a:solidFill>
              </a:rPr>
              <a:t>PyTorch</a:t>
            </a:r>
            <a:r>
              <a:rPr lang="ja-JP" altLang="en-US" sz="2400" dirty="0">
                <a:solidFill>
                  <a:srgbClr val="118CCF"/>
                </a:solidFill>
              </a:rPr>
              <a:t>」を使用</a:t>
            </a:r>
            <a:endParaRPr lang="en-US" altLang="ja-JP" sz="2400" dirty="0">
              <a:solidFill>
                <a:srgbClr val="118CCF"/>
              </a:solidFill>
            </a:endParaRPr>
          </a:p>
          <a:p>
            <a:pPr marL="0" indent="0">
              <a:buNone/>
            </a:pPr>
            <a:endParaRPr lang="en-US" altLang="ja-JP" sz="3000" dirty="0"/>
          </a:p>
          <a:p>
            <a:pPr marL="385763" indent="-385763">
              <a:buFont typeface="+mj-ea"/>
              <a:buAutoNum type="circleNumDbPlain" startAt="2"/>
            </a:pPr>
            <a:r>
              <a:rPr lang="ja-JP" altLang="en-US" sz="2800" dirty="0"/>
              <a:t>学習損失を求める</a:t>
            </a:r>
            <a:endParaRPr lang="en-US" altLang="ja-JP" sz="2800" dirty="0"/>
          </a:p>
          <a:p>
            <a:pPr marL="385763" indent="-385763">
              <a:buFont typeface="+mj-lt"/>
              <a:buAutoNum type="circleNumDbPlain" startAt="2"/>
            </a:pPr>
            <a:endParaRPr lang="en-US" altLang="ja-JP" sz="3000" dirty="0"/>
          </a:p>
          <a:p>
            <a:pPr marL="385763" indent="-385763">
              <a:buFont typeface="+mj-lt"/>
              <a:buAutoNum type="circleNumDbPlain" startAt="2"/>
            </a:pPr>
            <a:r>
              <a:rPr lang="ja-JP" altLang="en-US" sz="2800" dirty="0"/>
              <a:t>求めた学習損失をグラフで表示</a:t>
            </a:r>
            <a:br>
              <a:rPr lang="en-US" altLang="ja-JP" sz="3000" dirty="0"/>
            </a:br>
            <a:r>
              <a:rPr lang="ja-JP" altLang="en-US" sz="2400" dirty="0"/>
              <a:t>→</a:t>
            </a:r>
            <a:r>
              <a:rPr lang="ja-JP" altLang="en-US" sz="2400" dirty="0">
                <a:solidFill>
                  <a:srgbClr val="118CCF"/>
                </a:solidFill>
              </a:rPr>
              <a:t>パラメータ変化点を境に学習損失が大きく増加すると</a:t>
            </a:r>
            <a:br>
              <a:rPr lang="en-US" altLang="ja-JP" sz="2400" dirty="0">
                <a:solidFill>
                  <a:srgbClr val="118CCF"/>
                </a:solidFill>
              </a:rPr>
            </a:br>
            <a:r>
              <a:rPr lang="ja-JP" altLang="en-US" sz="2400" dirty="0">
                <a:solidFill>
                  <a:srgbClr val="118CCF"/>
                </a:solidFill>
              </a:rPr>
              <a:t>  予測可能</a:t>
            </a:r>
            <a:endParaRPr lang="en-US" altLang="ja-JP" sz="2400" dirty="0">
              <a:solidFill>
                <a:srgbClr val="118CCF"/>
              </a:solidFill>
            </a:endParaRPr>
          </a:p>
          <a:p>
            <a:pPr marL="385763" indent="-385763">
              <a:buFont typeface="+mj-lt"/>
              <a:buAutoNum type="circleNumDbPlain" startAt="2"/>
            </a:pPr>
            <a:endParaRPr lang="en-US" altLang="ja-JP" dirty="0"/>
          </a:p>
          <a:p>
            <a:pPr marL="385763" indent="-385763">
              <a:buFont typeface="+mj-lt"/>
              <a:buAutoNum type="circleNumDbPlain" startAt="2"/>
            </a:pPr>
            <a:endParaRPr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4273851668"/>
      </p:ext>
    </p:extLst>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8F641E04-A3EF-4FF7-ADF3-555E38C0BEED}"/>
              </a:ext>
            </a:extLst>
          </p:cNvPr>
          <p:cNvSpPr/>
          <p:nvPr/>
        </p:nvSpPr>
        <p:spPr bwMode="auto">
          <a:xfrm>
            <a:off x="0" y="-14514"/>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9FD64DFE-BE9F-404C-8D27-0170485D25D7}"/>
              </a:ext>
            </a:extLst>
          </p:cNvPr>
          <p:cNvSpPr>
            <a:spLocks noGrp="1"/>
          </p:cNvSpPr>
          <p:nvPr>
            <p:ph type="title"/>
          </p:nvPr>
        </p:nvSpPr>
        <p:spPr>
          <a:xfrm>
            <a:off x="0" y="-1"/>
            <a:ext cx="9144000" cy="1100003"/>
          </a:xfrm>
        </p:spPr>
        <p:txBody>
          <a:bodyPr>
            <a:noAutofit/>
          </a:bodyPr>
          <a:lstStyle/>
          <a:p>
            <a:pPr algn="ctr"/>
            <a:r>
              <a:rPr lang="ja-JP" altLang="en-US" sz="3000" dirty="0"/>
              <a:t>① </a:t>
            </a:r>
            <a:r>
              <a:rPr lang="ja-JP" altLang="en-US" sz="3000" dirty="0">
                <a:latin typeface="+mj-ea"/>
              </a:rPr>
              <a:t>リカレントニューラルネットワーク</a:t>
            </a:r>
            <a:r>
              <a:rPr lang="ja-JP" altLang="en-US" sz="3000" dirty="0"/>
              <a:t>を用いて対象を学習</a:t>
            </a:r>
          </a:p>
        </p:txBody>
      </p:sp>
      <p:grpSp>
        <p:nvGrpSpPr>
          <p:cNvPr id="8" name="グループ化 7">
            <a:extLst>
              <a:ext uri="{FF2B5EF4-FFF2-40B4-BE49-F238E27FC236}">
                <a16:creationId xmlns:a16="http://schemas.microsoft.com/office/drawing/2014/main" id="{995EC29D-188F-4140-9FDF-63683C26D3F4}"/>
              </a:ext>
            </a:extLst>
          </p:cNvPr>
          <p:cNvGrpSpPr/>
          <p:nvPr/>
        </p:nvGrpSpPr>
        <p:grpSpPr>
          <a:xfrm>
            <a:off x="334511" y="1528954"/>
            <a:ext cx="8474978" cy="1068819"/>
            <a:chOff x="980813" y="1579530"/>
            <a:chExt cx="10289097" cy="1425093"/>
          </a:xfrm>
        </p:grpSpPr>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6AC73245-1A47-4FCF-9180-1AB50FF26FE7}"/>
                    </a:ext>
                  </a:extLst>
                </p:cNvPr>
                <p:cNvSpPr txBox="1"/>
                <p:nvPr/>
              </p:nvSpPr>
              <p:spPr>
                <a:xfrm>
                  <a:off x="980813" y="1856529"/>
                  <a:ext cx="10289097" cy="1148094"/>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altLang="ja-JP" i="1" dirty="0">
                    <a:latin typeface="Cambria Math" panose="02040503050406030204" pitchFamily="18" charset="0"/>
                  </a:endParaRPr>
                </a:p>
                <a:p>
                  <a:r>
                    <a:rPr lang="ja-JP" altLang="en-US" sz="1800" i="0" dirty="0"/>
                    <a:t>隠れ層ニューロン出力</a:t>
                  </a:r>
                  <a:r>
                    <a:rPr lang="en-US" altLang="ja-JP" sz="1800" i="0" dirty="0"/>
                    <a:t>:</a:t>
                  </a:r>
                  <a:r>
                    <a:rPr lang="en-US" altLang="ja-JP" sz="1800" dirty="0"/>
                    <a:t>	</a:t>
                  </a:r>
                  <a14:m>
                    <m:oMath xmlns:m="http://schemas.openxmlformats.org/officeDocument/2006/math">
                      <m:r>
                        <a:rPr lang="en-US" altLang="ja-JP" sz="1800" i="1">
                          <a:latin typeface="Cambria Math" panose="02040503050406030204" pitchFamily="18" charset="0"/>
                        </a:rPr>
                        <m:t>h</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𝑡</m:t>
                          </m:r>
                          <m:r>
                            <a:rPr lang="en-US" altLang="ja-JP" sz="1800" i="1">
                              <a:latin typeface="Cambria Math" panose="02040503050406030204" pitchFamily="18" charset="0"/>
                            </a:rPr>
                            <m:t>+1</m:t>
                          </m:r>
                        </m:e>
                      </m:d>
                      <m:r>
                        <a:rPr lang="en-US" altLang="ja-JP" sz="1800" i="1">
                          <a:latin typeface="Cambria Math" panose="02040503050406030204" pitchFamily="18" charset="0"/>
                        </a:rPr>
                        <m:t>=</m:t>
                      </m:r>
                      <m:r>
                        <m:rPr>
                          <m:sty m:val="p"/>
                        </m:rPr>
                        <a:rPr lang="en-US" altLang="ja-JP" sz="1800">
                          <a:latin typeface="Cambria Math" panose="02040503050406030204" pitchFamily="18" charset="0"/>
                        </a:rPr>
                        <m:t>tanh</m:t>
                      </m:r>
                      <m:r>
                        <a:rPr lang="en-US" altLang="ja-JP" sz="1800" i="1">
                          <a:latin typeface="Cambria Math" panose="02040503050406030204" pitchFamily="18" charset="0"/>
                        </a:rPr>
                        <m:t>⁡(</m:t>
                      </m:r>
                      <m:sSup>
                        <m:sSupPr>
                          <m:ctrlPr>
                            <a:rPr lang="en-US" altLang="ja-JP" sz="1800" b="1" i="1">
                              <a:latin typeface="Cambria Math" panose="02040503050406030204" pitchFamily="18" charset="0"/>
                            </a:rPr>
                          </m:ctrlPr>
                        </m:sSupPr>
                        <m:e>
                          <m:r>
                            <a:rPr lang="en-US" altLang="ja-JP" sz="1800" b="1" i="1">
                              <a:latin typeface="Cambria Math" panose="02040503050406030204" pitchFamily="18" charset="0"/>
                            </a:rPr>
                            <m:t>𝑾</m:t>
                          </m:r>
                        </m:e>
                        <m:sup>
                          <m:d>
                            <m:dPr>
                              <m:ctrlPr>
                                <a:rPr lang="en-US" altLang="ja-JP" sz="1800" b="1" i="1">
                                  <a:latin typeface="Cambria Math" panose="02040503050406030204" pitchFamily="18" charset="0"/>
                                </a:rPr>
                              </m:ctrlPr>
                            </m:dPr>
                            <m:e>
                              <m:r>
                                <a:rPr lang="en-US" altLang="ja-JP" sz="1800" b="1" i="1">
                                  <a:latin typeface="Cambria Math" panose="02040503050406030204" pitchFamily="18" charset="0"/>
                                </a:rPr>
                                <m:t>𝒖</m:t>
                              </m:r>
                            </m:e>
                          </m:d>
                        </m:sup>
                      </m:sSup>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𝑥</m:t>
                      </m:r>
                      <m:d>
                        <m:dPr>
                          <m:ctrlPr>
                            <a:rPr lang="en-US" altLang="ja-JP" sz="1800" i="1">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𝑡</m:t>
                          </m:r>
                        </m:e>
                      </m:d>
                      <m:r>
                        <a:rPr lang="en-US" altLang="ja-JP" sz="1800" i="1">
                          <a:latin typeface="Cambria Math" panose="02040503050406030204" pitchFamily="18" charset="0"/>
                          <a:ea typeface="Cambria Math" panose="02040503050406030204" pitchFamily="18" charset="0"/>
                        </a:rPr>
                        <m:t>+ </m:t>
                      </m:r>
                      <m:sSup>
                        <m:sSupPr>
                          <m:ctrlPr>
                            <a:rPr lang="en-US" altLang="ja-JP" sz="1800" b="1" i="1">
                              <a:latin typeface="Cambria Math" panose="02040503050406030204" pitchFamily="18" charset="0"/>
                              <a:ea typeface="Cambria Math" panose="02040503050406030204" pitchFamily="18" charset="0"/>
                            </a:rPr>
                          </m:ctrlPr>
                        </m:sSupPr>
                        <m:e>
                          <m:r>
                            <a:rPr lang="en-US" altLang="ja-JP" sz="1800" b="1" i="1">
                              <a:latin typeface="Cambria Math" panose="02040503050406030204" pitchFamily="18" charset="0"/>
                              <a:ea typeface="Cambria Math" panose="02040503050406030204" pitchFamily="18" charset="0"/>
                            </a:rPr>
                            <m:t>𝑾</m:t>
                          </m:r>
                        </m:e>
                        <m:sup>
                          <m:d>
                            <m:dPr>
                              <m:ctrlPr>
                                <a:rPr lang="en-US" altLang="ja-JP" sz="1800" b="1" i="1">
                                  <a:latin typeface="Cambria Math" panose="02040503050406030204" pitchFamily="18" charset="0"/>
                                  <a:ea typeface="Cambria Math" panose="02040503050406030204" pitchFamily="18" charset="0"/>
                                </a:rPr>
                              </m:ctrlPr>
                            </m:dPr>
                            <m:e>
                              <m:r>
                                <a:rPr lang="en-US" altLang="ja-JP" sz="1800" b="1" i="1">
                                  <a:latin typeface="Cambria Math" panose="02040503050406030204" pitchFamily="18" charset="0"/>
                                  <a:ea typeface="Cambria Math" panose="02040503050406030204" pitchFamily="18" charset="0"/>
                                </a:rPr>
                                <m:t>𝒉</m:t>
                              </m:r>
                            </m:e>
                          </m:d>
                        </m:sup>
                      </m:sSup>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h</m:t>
                      </m:r>
                      <m:d>
                        <m:dPr>
                          <m:ctrlPr>
                            <a:rPr lang="en-US" altLang="ja-JP" sz="1800" i="1">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𝑡</m:t>
                          </m:r>
                        </m:e>
                      </m:d>
                      <m:r>
                        <a:rPr lang="en-US" altLang="ja-JP" sz="1800" i="1">
                          <a:latin typeface="Cambria Math" panose="02040503050406030204" pitchFamily="18" charset="0"/>
                          <a:ea typeface="Cambria Math" panose="02040503050406030204" pitchFamily="18" charset="0"/>
                        </a:rPr>
                        <m:t>+</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𝑏</m:t>
                          </m:r>
                        </m:e>
                        <m:sup>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h</m:t>
                          </m:r>
                          <m:r>
                            <a:rPr lang="en-US" altLang="ja-JP" sz="1800" i="1">
                              <a:latin typeface="Cambria Math" panose="02040503050406030204" pitchFamily="18" charset="0"/>
                              <a:ea typeface="Cambria Math" panose="02040503050406030204" pitchFamily="18" charset="0"/>
                            </a:rPr>
                            <m:t>)</m:t>
                          </m:r>
                        </m:sup>
                      </m:sSup>
                      <m:r>
                        <a:rPr lang="en-US" altLang="ja-JP" sz="1800" i="1">
                          <a:latin typeface="Cambria Math" panose="02040503050406030204" pitchFamily="18" charset="0"/>
                        </a:rPr>
                        <m:t>)</m:t>
                      </m:r>
                    </m:oMath>
                  </a14:m>
                  <a:r>
                    <a:rPr lang="en-US" altLang="ja-JP" sz="1800" dirty="0"/>
                    <a:t> 	</a:t>
                  </a:r>
                </a:p>
                <a:p>
                  <a:r>
                    <a:rPr lang="en-US" altLang="ja-JP" sz="1800" i="0" dirty="0"/>
                    <a:t>RNN</a:t>
                  </a:r>
                  <a:r>
                    <a:rPr lang="ja-JP" altLang="en-US" sz="1800" i="0" dirty="0"/>
                    <a:t>出力</a:t>
                  </a:r>
                  <a:r>
                    <a:rPr lang="en-US" altLang="ja-JP" sz="1800" i="0" dirty="0"/>
                    <a:t>:	</a:t>
                  </a:r>
                  <a:r>
                    <a:rPr lang="en-US" altLang="ja-JP" sz="1800" dirty="0"/>
                    <a:t>	</a:t>
                  </a:r>
                  <a14:m>
                    <m:oMath xmlns:m="http://schemas.openxmlformats.org/officeDocument/2006/math">
                      <m:r>
                        <a:rPr lang="en-US" altLang="ja-JP" sz="1800" i="1">
                          <a:latin typeface="Cambria Math" panose="02040503050406030204" pitchFamily="18" charset="0"/>
                        </a:rPr>
                        <m:t>𝑦</m:t>
                      </m:r>
                      <m:d>
                        <m:dPr>
                          <m:ctrlPr>
                            <a:rPr lang="en-US" altLang="ja-JP" sz="1800" i="1">
                              <a:latin typeface="Cambria Math" panose="02040503050406030204" pitchFamily="18" charset="0"/>
                            </a:rPr>
                          </m:ctrlPr>
                        </m:dPr>
                        <m:e>
                          <m:r>
                            <a:rPr lang="en-US" altLang="ja-JP" sz="1800" i="1">
                              <a:latin typeface="Cambria Math" panose="02040503050406030204" pitchFamily="18" charset="0"/>
                            </a:rPr>
                            <m:t>𝑡</m:t>
                          </m:r>
                          <m:r>
                            <a:rPr lang="en-US" altLang="ja-JP" sz="1800" i="1">
                              <a:latin typeface="Cambria Math" panose="02040503050406030204" pitchFamily="18" charset="0"/>
                            </a:rPr>
                            <m:t>+1</m:t>
                          </m:r>
                        </m:e>
                      </m:d>
                      <m:r>
                        <a:rPr lang="en-US" altLang="ja-JP" sz="1800" i="1">
                          <a:latin typeface="Cambria Math" panose="02040503050406030204" pitchFamily="18" charset="0"/>
                        </a:rPr>
                        <m:t>= </m:t>
                      </m:r>
                      <m:sSup>
                        <m:sSupPr>
                          <m:ctrlPr>
                            <a:rPr lang="en-US" altLang="ja-JP" sz="1800" b="1" i="1">
                              <a:latin typeface="Cambria Math" panose="02040503050406030204" pitchFamily="18" charset="0"/>
                            </a:rPr>
                          </m:ctrlPr>
                        </m:sSupPr>
                        <m:e>
                          <m:r>
                            <a:rPr lang="en-US" altLang="ja-JP" sz="1800" b="1" i="1">
                              <a:latin typeface="Cambria Math" panose="02040503050406030204" pitchFamily="18" charset="0"/>
                            </a:rPr>
                            <m:t>𝑾</m:t>
                          </m:r>
                        </m:e>
                        <m:sup>
                          <m:r>
                            <a:rPr lang="en-US" altLang="ja-JP" sz="1800" b="1" i="1">
                              <a:latin typeface="Cambria Math" panose="02040503050406030204" pitchFamily="18" charset="0"/>
                            </a:rPr>
                            <m:t>(</m:t>
                          </m:r>
                          <m:r>
                            <a:rPr lang="en-US" altLang="ja-JP" sz="1800" b="1" i="1">
                              <a:latin typeface="Cambria Math" panose="02040503050406030204" pitchFamily="18" charset="0"/>
                            </a:rPr>
                            <m:t>𝒐</m:t>
                          </m:r>
                          <m:r>
                            <a:rPr lang="en-US" altLang="ja-JP" sz="1800" b="1" i="1">
                              <a:latin typeface="Cambria Math" panose="02040503050406030204" pitchFamily="18" charset="0"/>
                            </a:rPr>
                            <m:t>)</m:t>
                          </m:r>
                        </m:sup>
                      </m:sSup>
                      <m:r>
                        <a:rPr lang="en-US" altLang="ja-JP" sz="1800" i="1">
                          <a:latin typeface="Cambria Math" panose="02040503050406030204" pitchFamily="18" charset="0"/>
                        </a:rPr>
                        <m:t> </m:t>
                      </m:r>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h</m:t>
                      </m:r>
                      <m:d>
                        <m:dPr>
                          <m:ctrlPr>
                            <a:rPr lang="en-US" altLang="ja-JP" sz="1800" i="1">
                              <a:latin typeface="Cambria Math" panose="02040503050406030204" pitchFamily="18" charset="0"/>
                              <a:ea typeface="Cambria Math" panose="02040503050406030204" pitchFamily="18" charset="0"/>
                            </a:rPr>
                          </m:ctrlPr>
                        </m:dPr>
                        <m:e>
                          <m:r>
                            <a:rPr lang="en-US" altLang="ja-JP" sz="1800" i="1">
                              <a:latin typeface="Cambria Math" panose="02040503050406030204" pitchFamily="18" charset="0"/>
                              <a:ea typeface="Cambria Math" panose="02040503050406030204" pitchFamily="18" charset="0"/>
                            </a:rPr>
                            <m:t>𝑡</m:t>
                          </m:r>
                          <m:r>
                            <a:rPr lang="en-US" altLang="ja-JP" sz="1800" i="1">
                              <a:latin typeface="Cambria Math" panose="02040503050406030204" pitchFamily="18" charset="0"/>
                              <a:ea typeface="Cambria Math" panose="02040503050406030204" pitchFamily="18" charset="0"/>
                            </a:rPr>
                            <m:t>+1</m:t>
                          </m:r>
                        </m:e>
                      </m:d>
                      <m:r>
                        <a:rPr lang="en-US" altLang="ja-JP" sz="1800" i="1">
                          <a:latin typeface="Cambria Math" panose="02040503050406030204" pitchFamily="18" charset="0"/>
                          <a:ea typeface="Cambria Math" panose="02040503050406030204" pitchFamily="18" charset="0"/>
                        </a:rPr>
                        <m:t>+ </m:t>
                      </m:r>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𝑏</m:t>
                          </m:r>
                        </m:e>
                        <m:sup>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𝑜</m:t>
                          </m:r>
                          <m:r>
                            <a:rPr lang="en-US" altLang="ja-JP" sz="1800" i="1">
                              <a:latin typeface="Cambria Math" panose="02040503050406030204" pitchFamily="18" charset="0"/>
                              <a:ea typeface="Cambria Math" panose="02040503050406030204" pitchFamily="18" charset="0"/>
                            </a:rPr>
                            <m:t>)</m:t>
                          </m:r>
                        </m:sup>
                      </m:sSup>
                    </m:oMath>
                  </a14:m>
                  <a:r>
                    <a:rPr lang="en-US" altLang="ja-JP" sz="1800" dirty="0"/>
                    <a:t> </a:t>
                  </a:r>
                  <a:r>
                    <a:rPr lang="en-US" altLang="ja-JP" dirty="0"/>
                    <a:t>			</a:t>
                  </a:r>
                </a:p>
              </p:txBody>
            </p:sp>
          </mc:Choice>
          <mc:Fallback xmlns="">
            <p:sp>
              <p:nvSpPr>
                <p:cNvPr id="6" name="テキスト ボックス 5">
                  <a:extLst>
                    <a:ext uri="{FF2B5EF4-FFF2-40B4-BE49-F238E27FC236}">
                      <a16:creationId xmlns:a16="http://schemas.microsoft.com/office/drawing/2014/main" id="{6AC73245-1A47-4FCF-9180-1AB50FF26FE7}"/>
                    </a:ext>
                  </a:extLst>
                </p:cNvPr>
                <p:cNvSpPr txBox="1">
                  <a:spLocks noRot="1" noChangeAspect="1" noMove="1" noResize="1" noEditPoints="1" noAdjustHandles="1" noChangeArrowheads="1" noChangeShapeType="1" noTextEdit="1"/>
                </p:cNvSpPr>
                <p:nvPr/>
              </p:nvSpPr>
              <p:spPr>
                <a:xfrm>
                  <a:off x="980813" y="1856529"/>
                  <a:ext cx="10289097" cy="1148094"/>
                </a:xfrm>
                <a:prstGeom prst="rect">
                  <a:avLst/>
                </a:prstGeom>
                <a:blipFill>
                  <a:blip r:embed="rId3"/>
                  <a:stretch>
                    <a:fillRect l="-502" b="-8966"/>
                  </a:stretch>
                </a:blipFill>
                <a:ln>
                  <a:solidFill>
                    <a:srgbClr val="FF0000"/>
                  </a:solidFill>
                </a:ln>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9A64A400-1354-4C78-AEA5-518A6381D2EF}"/>
                </a:ext>
              </a:extLst>
            </p:cNvPr>
            <p:cNvSpPr txBox="1"/>
            <p:nvPr/>
          </p:nvSpPr>
          <p:spPr>
            <a:xfrm>
              <a:off x="4609081" y="1579530"/>
              <a:ext cx="3255627" cy="553996"/>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altLang="ja-JP" sz="2100" b="1" i="0" dirty="0">
                  <a:solidFill>
                    <a:schemeClr val="tx1"/>
                  </a:solidFill>
                </a:rPr>
                <a:t>RNN</a:t>
              </a:r>
              <a:r>
                <a:rPr lang="ja-JP" altLang="en-US" sz="2100" b="1" i="0" dirty="0">
                  <a:solidFill>
                    <a:schemeClr val="tx1"/>
                  </a:solidFill>
                </a:rPr>
                <a:t>の出力モデル</a:t>
              </a:r>
            </a:p>
          </p:txBody>
        </p:sp>
      </p:grpSp>
      <p:grpSp>
        <p:nvGrpSpPr>
          <p:cNvPr id="5" name="グループ化 4">
            <a:extLst>
              <a:ext uri="{FF2B5EF4-FFF2-40B4-BE49-F238E27FC236}">
                <a16:creationId xmlns:a16="http://schemas.microsoft.com/office/drawing/2014/main" id="{1912226D-FA24-44AA-A30F-845434A4C85E}"/>
              </a:ext>
            </a:extLst>
          </p:cNvPr>
          <p:cNvGrpSpPr/>
          <p:nvPr/>
        </p:nvGrpSpPr>
        <p:grpSpPr>
          <a:xfrm>
            <a:off x="167779" y="4845853"/>
            <a:ext cx="4496089" cy="1092479"/>
            <a:chOff x="-1889" y="5248632"/>
            <a:chExt cx="5749804" cy="1456640"/>
          </a:xfrm>
        </p:grpSpPr>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7A7DB9F0-DEBE-4A7F-8250-8CF274D84E19}"/>
                    </a:ext>
                  </a:extLst>
                </p:cNvPr>
                <p:cNvSpPr txBox="1"/>
                <p:nvPr/>
              </p:nvSpPr>
              <p:spPr>
                <a:xfrm>
                  <a:off x="-1889" y="5535891"/>
                  <a:ext cx="5749804" cy="1169381"/>
                </a:xfrm>
                <a:prstGeom prst="rect">
                  <a:avLst/>
                </a:prstGeom>
                <a:noFill/>
                <a:ln>
                  <a:solidFill>
                    <a:srgbClr val="0070C0"/>
                  </a:solidFill>
                </a:ln>
              </p:spPr>
              <p:txBody>
                <a:bodyPr wrap="square" rtlCol="0">
                  <a:spAutoFit/>
                </a:bodyPr>
                <a:lstStyle/>
                <a:p>
                  <a:endParaRPr lang="en-US" altLang="ja-JP" sz="1350" i="1" dirty="0">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𝑏</m:t>
                          </m:r>
                        </m:e>
                        <m:sup>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h</m:t>
                          </m:r>
                          <m:r>
                            <a:rPr lang="en-US" altLang="ja-JP" sz="1800" i="1">
                              <a:latin typeface="Cambria Math" panose="02040503050406030204" pitchFamily="18" charset="0"/>
                              <a:ea typeface="Cambria Math" panose="02040503050406030204" pitchFamily="18" charset="0"/>
                            </a:rPr>
                            <m:t>)</m:t>
                          </m:r>
                        </m:sup>
                      </m:sSup>
                      <m:r>
                        <a:rPr lang="en-US" altLang="ja-JP" sz="1800" i="1">
                          <a:latin typeface="Cambria Math" panose="02040503050406030204" pitchFamily="18" charset="0"/>
                          <a:ea typeface="Cambria Math" panose="02040503050406030204" pitchFamily="18" charset="0"/>
                        </a:rPr>
                        <m:t> </m:t>
                      </m:r>
                    </m:oMath>
                  </a14:m>
                  <a:r>
                    <a:rPr lang="en-US" altLang="ja-JP" sz="1800" i="0" dirty="0"/>
                    <a:t>:</a:t>
                  </a:r>
                  <a:r>
                    <a:rPr lang="ja-JP" altLang="en-US" sz="1800" i="0" dirty="0"/>
                    <a:t>  </a:t>
                  </a:r>
                  <a:r>
                    <a:rPr lang="ja-JP" altLang="en-US" sz="1800" dirty="0"/>
                    <a:t> </a:t>
                  </a:r>
                  <a:r>
                    <a:rPr lang="en-US" altLang="ja-JP" sz="1800" i="0" dirty="0"/>
                    <a:t>1</a:t>
                  </a:r>
                  <a:r>
                    <a:rPr lang="ja-JP" altLang="en-US" sz="1800" i="0" dirty="0"/>
                    <a:t>ステップ前の隠れ層ニューロン対象</a:t>
                  </a:r>
                  <a:endParaRPr lang="en-US" altLang="ja-JP" sz="1800" i="0" dirty="0"/>
                </a:p>
                <a:p>
                  <a14:m>
                    <m:oMath xmlns:m="http://schemas.openxmlformats.org/officeDocument/2006/math">
                      <m:sSup>
                        <m:sSupPr>
                          <m:ctrlPr>
                            <a:rPr lang="en-US" altLang="ja-JP" sz="1800" i="1">
                              <a:latin typeface="Cambria Math" panose="02040503050406030204" pitchFamily="18" charset="0"/>
                              <a:ea typeface="Cambria Math" panose="02040503050406030204" pitchFamily="18" charset="0"/>
                            </a:rPr>
                          </m:ctrlPr>
                        </m:sSupPr>
                        <m:e>
                          <m:r>
                            <a:rPr lang="en-US" altLang="ja-JP" sz="1800" i="1">
                              <a:latin typeface="Cambria Math" panose="02040503050406030204" pitchFamily="18" charset="0"/>
                              <a:ea typeface="Cambria Math" panose="02040503050406030204" pitchFamily="18" charset="0"/>
                            </a:rPr>
                            <m:t>𝑏</m:t>
                          </m:r>
                        </m:e>
                        <m:sup>
                          <m:r>
                            <a:rPr lang="en-US" altLang="ja-JP" sz="1800" i="1">
                              <a:latin typeface="Cambria Math" panose="02040503050406030204" pitchFamily="18" charset="0"/>
                              <a:ea typeface="Cambria Math" panose="02040503050406030204" pitchFamily="18" charset="0"/>
                            </a:rPr>
                            <m:t>(</m:t>
                          </m:r>
                          <m:r>
                            <a:rPr lang="en-US" altLang="ja-JP" sz="1800" i="1">
                              <a:latin typeface="Cambria Math" panose="02040503050406030204" pitchFamily="18" charset="0"/>
                              <a:ea typeface="Cambria Math" panose="02040503050406030204" pitchFamily="18" charset="0"/>
                            </a:rPr>
                            <m:t>𝑜</m:t>
                          </m:r>
                          <m:r>
                            <a:rPr lang="en-US" altLang="ja-JP" sz="1800" i="1">
                              <a:latin typeface="Cambria Math" panose="02040503050406030204" pitchFamily="18" charset="0"/>
                              <a:ea typeface="Cambria Math" panose="02040503050406030204" pitchFamily="18" charset="0"/>
                            </a:rPr>
                            <m:t>)</m:t>
                          </m:r>
                        </m:sup>
                      </m:sSup>
                      <m:r>
                        <a:rPr lang="en-US" altLang="ja-JP" sz="1800" i="1">
                          <a:latin typeface="Cambria Math" panose="02040503050406030204" pitchFamily="18" charset="0"/>
                          <a:ea typeface="Cambria Math" panose="02040503050406030204" pitchFamily="18" charset="0"/>
                        </a:rPr>
                        <m:t> </m:t>
                      </m:r>
                    </m:oMath>
                  </a14:m>
                  <a:r>
                    <a:rPr lang="en-US" altLang="ja-JP" sz="1800" i="0" dirty="0"/>
                    <a:t>: </a:t>
                  </a:r>
                  <a:r>
                    <a:rPr lang="en-US" altLang="ja-JP" sz="1800" dirty="0"/>
                    <a:t>  </a:t>
                  </a:r>
                  <a:r>
                    <a:rPr lang="ja-JP" altLang="en-US" sz="1800" i="0" dirty="0"/>
                    <a:t>出力層対象</a:t>
                  </a:r>
                  <a:endParaRPr lang="en-US" altLang="ja-JP" sz="1800" i="0" dirty="0"/>
                </a:p>
              </p:txBody>
            </p:sp>
          </mc:Choice>
          <mc:Fallback xmlns="">
            <p:sp>
              <p:nvSpPr>
                <p:cNvPr id="17" name="テキスト ボックス 16">
                  <a:extLst>
                    <a:ext uri="{FF2B5EF4-FFF2-40B4-BE49-F238E27FC236}">
                      <a16:creationId xmlns:a16="http://schemas.microsoft.com/office/drawing/2014/main" id="{7A7DB9F0-DEBE-4A7F-8250-8CF274D84E19}"/>
                    </a:ext>
                  </a:extLst>
                </p:cNvPr>
                <p:cNvSpPr txBox="1">
                  <a:spLocks noRot="1" noChangeAspect="1" noMove="1" noResize="1" noEditPoints="1" noAdjustHandles="1" noChangeArrowheads="1" noChangeShapeType="1" noTextEdit="1"/>
                </p:cNvSpPr>
                <p:nvPr/>
              </p:nvSpPr>
              <p:spPr>
                <a:xfrm>
                  <a:off x="-1889" y="5535891"/>
                  <a:ext cx="5749804" cy="1169381"/>
                </a:xfrm>
                <a:prstGeom prst="rect">
                  <a:avLst/>
                </a:prstGeom>
                <a:blipFill>
                  <a:blip r:embed="rId4"/>
                  <a:stretch>
                    <a:fillRect b="-7534"/>
                  </a:stretch>
                </a:blipFill>
                <a:ln>
                  <a:solidFill>
                    <a:srgbClr val="0070C0"/>
                  </a:solidFill>
                </a:ln>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E7DADBB0-416A-459D-85C8-F9CD9EF77CF0}"/>
                </a:ext>
              </a:extLst>
            </p:cNvPr>
            <p:cNvSpPr txBox="1"/>
            <p:nvPr/>
          </p:nvSpPr>
          <p:spPr>
            <a:xfrm>
              <a:off x="1938128" y="5248632"/>
              <a:ext cx="1887172" cy="57451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ja-JP" altLang="en-US" sz="2200" i="0" dirty="0"/>
                <a:t>バイアス</a:t>
              </a:r>
            </a:p>
          </p:txBody>
        </p:sp>
      </p:grpSp>
      <p:grpSp>
        <p:nvGrpSpPr>
          <p:cNvPr id="3" name="グループ化 2">
            <a:extLst>
              <a:ext uri="{FF2B5EF4-FFF2-40B4-BE49-F238E27FC236}">
                <a16:creationId xmlns:a16="http://schemas.microsoft.com/office/drawing/2014/main" id="{9F8587DC-3DAE-46E5-A3B1-566A57FF25AF}"/>
              </a:ext>
            </a:extLst>
          </p:cNvPr>
          <p:cNvGrpSpPr/>
          <p:nvPr/>
        </p:nvGrpSpPr>
        <p:grpSpPr>
          <a:xfrm>
            <a:off x="174582" y="3177769"/>
            <a:ext cx="4496089" cy="1395192"/>
            <a:chOff x="0" y="3446919"/>
            <a:chExt cx="5749804" cy="1553869"/>
          </a:xfrm>
        </p:grpSpPr>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44C25069-DCF3-4413-AFD6-767F7D03BE3C}"/>
                    </a:ext>
                  </a:extLst>
                </p:cNvPr>
                <p:cNvSpPr txBox="1"/>
                <p:nvPr/>
              </p:nvSpPr>
              <p:spPr>
                <a:xfrm>
                  <a:off x="0" y="3686866"/>
                  <a:ext cx="5749804" cy="1313922"/>
                </a:xfrm>
                <a:prstGeom prst="rect">
                  <a:avLst/>
                </a:prstGeom>
                <a:noFill/>
                <a:ln>
                  <a:solidFill>
                    <a:srgbClr val="118CCF"/>
                  </a:solidFill>
                </a:ln>
              </p:spPr>
              <p:txBody>
                <a:bodyPr wrap="square" rtlCol="0">
                  <a:spAutoFit/>
                </a:bodyPr>
                <a:lstStyle/>
                <a:p>
                  <a:endParaRPr lang="en-US" altLang="ja-JP" sz="1350" i="1" dirty="0">
                    <a:latin typeface="Cambria Math" panose="02040503050406030204" pitchFamily="18" charset="0"/>
                  </a:endParaRPr>
                </a:p>
                <a:p>
                  <a14:m>
                    <m:oMath xmlns:m="http://schemas.openxmlformats.org/officeDocument/2006/math">
                      <m:sSup>
                        <m:sSupPr>
                          <m:ctrlPr>
                            <a:rPr lang="en-US" altLang="ja-JP" sz="1800" b="1" i="1">
                              <a:latin typeface="Cambria Math" panose="02040503050406030204" pitchFamily="18" charset="0"/>
                            </a:rPr>
                          </m:ctrlPr>
                        </m:sSupPr>
                        <m:e>
                          <m:r>
                            <a:rPr lang="en-US" altLang="ja-JP" sz="1800" b="1" i="1">
                              <a:latin typeface="Cambria Math" panose="02040503050406030204" pitchFamily="18" charset="0"/>
                            </a:rPr>
                            <m:t>𝑾</m:t>
                          </m:r>
                        </m:e>
                        <m:sup>
                          <m:d>
                            <m:dPr>
                              <m:ctrlPr>
                                <a:rPr lang="en-US" altLang="ja-JP" sz="1800" b="1" i="1">
                                  <a:latin typeface="Cambria Math" panose="02040503050406030204" pitchFamily="18" charset="0"/>
                                </a:rPr>
                              </m:ctrlPr>
                            </m:dPr>
                            <m:e>
                              <m:r>
                                <a:rPr lang="en-US" altLang="ja-JP" sz="1800" b="1" i="1">
                                  <a:latin typeface="Cambria Math" panose="02040503050406030204" pitchFamily="18" charset="0"/>
                                </a:rPr>
                                <m:t>𝒖</m:t>
                              </m:r>
                            </m:e>
                          </m:d>
                        </m:sup>
                      </m:sSup>
                    </m:oMath>
                  </a14:m>
                  <a:r>
                    <a:rPr lang="en-US" altLang="ja-JP" sz="1800" i="0" dirty="0"/>
                    <a:t>:</a:t>
                  </a:r>
                  <a:r>
                    <a:rPr lang="ja-JP" altLang="en-US" sz="1800" dirty="0"/>
                    <a:t>  </a:t>
                  </a:r>
                  <a:r>
                    <a:rPr lang="ja-JP" altLang="en-US" sz="1800" i="0" dirty="0"/>
                    <a:t>入力層ニューロン対象</a:t>
                  </a:r>
                  <a:endParaRPr lang="en-US" altLang="ja-JP" sz="1800" i="0" dirty="0"/>
                </a:p>
                <a:p>
                  <a14:m>
                    <m:oMath xmlns:m="http://schemas.openxmlformats.org/officeDocument/2006/math">
                      <m:sSup>
                        <m:sSupPr>
                          <m:ctrlPr>
                            <a:rPr lang="en-US" altLang="ja-JP" sz="1800" b="1" i="1">
                              <a:latin typeface="Cambria Math" panose="02040503050406030204" pitchFamily="18" charset="0"/>
                              <a:ea typeface="Cambria Math" panose="02040503050406030204" pitchFamily="18" charset="0"/>
                            </a:rPr>
                          </m:ctrlPr>
                        </m:sSupPr>
                        <m:e>
                          <m:r>
                            <a:rPr lang="en-US" altLang="ja-JP" sz="1800" b="1" i="1">
                              <a:latin typeface="Cambria Math" panose="02040503050406030204" pitchFamily="18" charset="0"/>
                              <a:ea typeface="Cambria Math" panose="02040503050406030204" pitchFamily="18" charset="0"/>
                            </a:rPr>
                            <m:t>𝑾</m:t>
                          </m:r>
                        </m:e>
                        <m:sup>
                          <m:d>
                            <m:dPr>
                              <m:ctrlPr>
                                <a:rPr lang="en-US" altLang="ja-JP" sz="1800" b="1" i="1">
                                  <a:latin typeface="Cambria Math" panose="02040503050406030204" pitchFamily="18" charset="0"/>
                                  <a:ea typeface="Cambria Math" panose="02040503050406030204" pitchFamily="18" charset="0"/>
                                </a:rPr>
                              </m:ctrlPr>
                            </m:dPr>
                            <m:e>
                              <m:r>
                                <a:rPr lang="en-US" altLang="ja-JP" sz="1800" b="1" i="1">
                                  <a:latin typeface="Cambria Math" panose="02040503050406030204" pitchFamily="18" charset="0"/>
                                  <a:ea typeface="Cambria Math" panose="02040503050406030204" pitchFamily="18" charset="0"/>
                                </a:rPr>
                                <m:t>𝒉</m:t>
                              </m:r>
                            </m:e>
                          </m:d>
                        </m:sup>
                      </m:sSup>
                    </m:oMath>
                  </a14:m>
                  <a:r>
                    <a:rPr lang="en-US" altLang="ja-JP" sz="1800" i="0" dirty="0"/>
                    <a:t>:</a:t>
                  </a:r>
                  <a:r>
                    <a:rPr lang="en-US" altLang="ja-JP" sz="1800" dirty="0"/>
                    <a:t>  </a:t>
                  </a:r>
                  <a:r>
                    <a:rPr lang="en-US" altLang="ja-JP" sz="1800" i="0" dirty="0"/>
                    <a:t>1</a:t>
                  </a:r>
                  <a:r>
                    <a:rPr lang="ja-JP" altLang="en-US" sz="1800" i="0" dirty="0"/>
                    <a:t>ステップ前の隠れ層ニューロン対象</a:t>
                  </a:r>
                  <a:endParaRPr lang="en-US" altLang="ja-JP" sz="1800" i="0" dirty="0"/>
                </a:p>
                <a:p>
                  <a14:m>
                    <m:oMath xmlns:m="http://schemas.openxmlformats.org/officeDocument/2006/math">
                      <m:sSup>
                        <m:sSupPr>
                          <m:ctrlPr>
                            <a:rPr lang="en-US" altLang="ja-JP" sz="1800" b="1" i="1">
                              <a:latin typeface="Cambria Math" panose="02040503050406030204" pitchFamily="18" charset="0"/>
                            </a:rPr>
                          </m:ctrlPr>
                        </m:sSupPr>
                        <m:e>
                          <m:r>
                            <a:rPr lang="en-US" altLang="ja-JP" sz="1800" b="1" i="1">
                              <a:latin typeface="Cambria Math" panose="02040503050406030204" pitchFamily="18" charset="0"/>
                            </a:rPr>
                            <m:t>𝑾</m:t>
                          </m:r>
                        </m:e>
                        <m:sup>
                          <m:r>
                            <a:rPr lang="en-US" altLang="ja-JP" sz="1800" b="1" i="1">
                              <a:latin typeface="Cambria Math" panose="02040503050406030204" pitchFamily="18" charset="0"/>
                            </a:rPr>
                            <m:t>(</m:t>
                          </m:r>
                          <m:r>
                            <a:rPr lang="en-US" altLang="ja-JP" sz="1800" b="1" i="1">
                              <a:latin typeface="Cambria Math" panose="02040503050406030204" pitchFamily="18" charset="0"/>
                            </a:rPr>
                            <m:t>𝒐</m:t>
                          </m:r>
                          <m:r>
                            <a:rPr lang="en-US" altLang="ja-JP" sz="1800" b="1" i="1">
                              <a:latin typeface="Cambria Math" panose="02040503050406030204" pitchFamily="18" charset="0"/>
                            </a:rPr>
                            <m:t>)</m:t>
                          </m:r>
                        </m:sup>
                      </m:sSup>
                    </m:oMath>
                  </a14:m>
                  <a:r>
                    <a:rPr lang="en-US" altLang="ja-JP" sz="1800" i="0" dirty="0"/>
                    <a:t>: </a:t>
                  </a:r>
                  <a:r>
                    <a:rPr lang="en-US" altLang="ja-JP" sz="1800" dirty="0"/>
                    <a:t>  </a:t>
                  </a:r>
                  <a:r>
                    <a:rPr lang="ja-JP" altLang="en-US" sz="1800" i="0" dirty="0"/>
                    <a:t>出力層対象</a:t>
                  </a:r>
                  <a:endParaRPr lang="en-US" altLang="ja-JP" sz="1800" i="0" dirty="0"/>
                </a:p>
              </p:txBody>
            </p:sp>
          </mc:Choice>
          <mc:Fallback xmlns="">
            <p:sp>
              <p:nvSpPr>
                <p:cNvPr id="10" name="テキスト ボックス 9">
                  <a:extLst>
                    <a:ext uri="{FF2B5EF4-FFF2-40B4-BE49-F238E27FC236}">
                      <a16:creationId xmlns:a16="http://schemas.microsoft.com/office/drawing/2014/main" id="{44C25069-DCF3-4413-AFD6-767F7D03BE3C}"/>
                    </a:ext>
                  </a:extLst>
                </p:cNvPr>
                <p:cNvSpPr txBox="1">
                  <a:spLocks noRot="1" noChangeAspect="1" noMove="1" noResize="1" noEditPoints="1" noAdjustHandles="1" noChangeArrowheads="1" noChangeShapeType="1" noTextEdit="1"/>
                </p:cNvSpPr>
                <p:nvPr/>
              </p:nvSpPr>
              <p:spPr>
                <a:xfrm>
                  <a:off x="0" y="3686866"/>
                  <a:ext cx="5749804" cy="1313922"/>
                </a:xfrm>
                <a:prstGeom prst="rect">
                  <a:avLst/>
                </a:prstGeom>
                <a:blipFill>
                  <a:blip r:embed="rId5"/>
                  <a:stretch>
                    <a:fillRect b="-5641"/>
                  </a:stretch>
                </a:blipFill>
                <a:ln>
                  <a:solidFill>
                    <a:srgbClr val="118CCF"/>
                  </a:solidFill>
                </a:ln>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FE5665BF-FE55-41B4-923E-C076C9FC56DF}"/>
                </a:ext>
              </a:extLst>
            </p:cNvPr>
            <p:cNvSpPr txBox="1"/>
            <p:nvPr/>
          </p:nvSpPr>
          <p:spPr>
            <a:xfrm>
              <a:off x="1956482" y="3446919"/>
              <a:ext cx="1836839" cy="47989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ja-JP" altLang="en-US" sz="2200" i="0" dirty="0"/>
                <a:t>結合荷重</a:t>
              </a:r>
              <a:endParaRPr lang="en-US" altLang="ja-JP" sz="2200" i="0" dirty="0"/>
            </a:p>
          </p:txBody>
        </p:sp>
      </p:grpSp>
      <p:pic>
        <p:nvPicPr>
          <p:cNvPr id="7" name="図 6">
            <a:extLst>
              <a:ext uri="{FF2B5EF4-FFF2-40B4-BE49-F238E27FC236}">
                <a16:creationId xmlns:a16="http://schemas.microsoft.com/office/drawing/2014/main" id="{FE311388-99B6-4FB3-B790-CA48CA164AA3}"/>
              </a:ext>
            </a:extLst>
          </p:cNvPr>
          <p:cNvPicPr>
            <a:picLocks noChangeAspect="1"/>
          </p:cNvPicPr>
          <p:nvPr/>
        </p:nvPicPr>
        <p:blipFill>
          <a:blip r:embed="rId6"/>
          <a:stretch>
            <a:fillRect/>
          </a:stretch>
        </p:blipFill>
        <p:spPr>
          <a:xfrm>
            <a:off x="4646598" y="3709894"/>
            <a:ext cx="4497402" cy="2271918"/>
          </a:xfrm>
          <a:prstGeom prst="rect">
            <a:avLst/>
          </a:prstGeom>
        </p:spPr>
      </p:pic>
    </p:spTree>
    <p:extLst>
      <p:ext uri="{BB962C8B-B14F-4D97-AF65-F5344CB8AC3E}">
        <p14:creationId xmlns:p14="http://schemas.microsoft.com/office/powerpoint/2010/main" val="3201422867"/>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A901B87-75F6-4160-BD47-1ECD56EA929A}"/>
              </a:ext>
            </a:extLst>
          </p:cNvPr>
          <p:cNvSpPr/>
          <p:nvPr/>
        </p:nvSpPr>
        <p:spPr bwMode="auto">
          <a:xfrm>
            <a:off x="1" y="0"/>
            <a:ext cx="9144000" cy="122511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ja-JP" altLang="en-US" sz="1200" b="0" i="0" u="none" strike="noStrike" cap="none" normalizeH="0" baseline="0">
              <a:ln>
                <a:noFill/>
              </a:ln>
              <a:solidFill>
                <a:schemeClr val="tx1"/>
              </a:solidFill>
              <a:effectLst/>
              <a:latin typeface="ＭＳ Ｐゴシック" charset="-128"/>
              <a:ea typeface="ＭＳ Ｐゴシック" charset="-128"/>
            </a:endParaRPr>
          </a:p>
        </p:txBody>
      </p:sp>
      <p:sp>
        <p:nvSpPr>
          <p:cNvPr id="2" name="タイトル 1">
            <a:extLst>
              <a:ext uri="{FF2B5EF4-FFF2-40B4-BE49-F238E27FC236}">
                <a16:creationId xmlns:a16="http://schemas.microsoft.com/office/drawing/2014/main" id="{3179B296-DC80-48D0-80E6-44A64C014DEA}"/>
              </a:ext>
            </a:extLst>
          </p:cNvPr>
          <p:cNvSpPr>
            <a:spLocks noGrp="1"/>
          </p:cNvSpPr>
          <p:nvPr>
            <p:ph type="title"/>
          </p:nvPr>
        </p:nvSpPr>
        <p:spPr>
          <a:xfrm>
            <a:off x="628650" y="1587093"/>
            <a:ext cx="7886700" cy="547382"/>
          </a:xfrm>
        </p:spPr>
        <p:txBody>
          <a:bodyPr>
            <a:normAutofit/>
          </a:bodyPr>
          <a:lstStyle/>
          <a:p>
            <a:pPr algn="ctr"/>
            <a:r>
              <a:rPr lang="ja-JP" altLang="en-US" sz="3000" dirty="0"/>
              <a:t>学習の流れ</a:t>
            </a:r>
          </a:p>
        </p:txBody>
      </p:sp>
      <p:sp>
        <p:nvSpPr>
          <p:cNvPr id="3" name="コンテンツ プレースホルダー 2">
            <a:extLst>
              <a:ext uri="{FF2B5EF4-FFF2-40B4-BE49-F238E27FC236}">
                <a16:creationId xmlns:a16="http://schemas.microsoft.com/office/drawing/2014/main" id="{365333E1-9A5E-4237-AFD7-1DAB3A600D9F}"/>
              </a:ext>
            </a:extLst>
          </p:cNvPr>
          <p:cNvSpPr>
            <a:spLocks noGrp="1"/>
          </p:cNvSpPr>
          <p:nvPr>
            <p:ph idx="1"/>
          </p:nvPr>
        </p:nvSpPr>
        <p:spPr>
          <a:xfrm>
            <a:off x="35511" y="2639322"/>
            <a:ext cx="9072978" cy="3628314"/>
          </a:xfrm>
        </p:spPr>
        <p:txBody>
          <a:bodyPr>
            <a:noAutofit/>
          </a:bodyPr>
          <a:lstStyle/>
          <a:p>
            <a:pPr marL="514350" indent="-514350">
              <a:buFont typeface="+mj-ea"/>
              <a:buAutoNum type="ea1JpnChsDbPeriod"/>
            </a:pPr>
            <a:r>
              <a:rPr lang="ja-JP" altLang="en-US" sz="2800" dirty="0"/>
              <a:t>対象の時系列データ</a:t>
            </a:r>
            <a:r>
              <a:rPr lang="en-US" altLang="ja-JP" sz="2800" dirty="0"/>
              <a:t>500</a:t>
            </a:r>
            <a:r>
              <a:rPr lang="ja-JP" altLang="en-US" sz="2800" dirty="0"/>
              <a:t>ステップを学習する</a:t>
            </a:r>
            <a:br>
              <a:rPr lang="en-US" altLang="ja-JP" sz="2400" dirty="0"/>
            </a:br>
            <a:r>
              <a:rPr lang="ja-JP" altLang="en-US" sz="2400" dirty="0"/>
              <a:t>→</a:t>
            </a:r>
            <a:r>
              <a:rPr lang="ja-JP" altLang="en-US" sz="2400" dirty="0">
                <a:solidFill>
                  <a:schemeClr val="accent5"/>
                </a:solidFill>
              </a:rPr>
              <a:t> </a:t>
            </a:r>
            <a:r>
              <a:rPr lang="ja-JP" altLang="en-US" sz="2400" dirty="0">
                <a:solidFill>
                  <a:srgbClr val="118CCF"/>
                </a:solidFill>
              </a:rPr>
              <a:t>学習損失を出す</a:t>
            </a:r>
            <a:endParaRPr lang="en-US" altLang="ja-JP" sz="2400" dirty="0">
              <a:solidFill>
                <a:srgbClr val="118CCF"/>
              </a:solidFill>
            </a:endParaRPr>
          </a:p>
          <a:p>
            <a:pPr marL="385763" indent="-385763">
              <a:buFont typeface="+mj-lt"/>
              <a:buAutoNum type="ea1JpnChsDbPeriod"/>
            </a:pPr>
            <a:endParaRPr lang="en-US" altLang="ja-JP" sz="2400" dirty="0"/>
          </a:p>
          <a:p>
            <a:pPr marL="385763" indent="-385763">
              <a:buFont typeface="+mj-lt"/>
              <a:buAutoNum type="ea1JpnChsDbPeriod"/>
            </a:pPr>
            <a:r>
              <a:rPr lang="ja-JP" altLang="en-US" sz="2800" dirty="0"/>
              <a:t>対象の系</a:t>
            </a:r>
            <a:r>
              <a:rPr lang="en-US" altLang="ja-JP" sz="2800" dirty="0"/>
              <a:t>500</a:t>
            </a:r>
            <a:r>
              <a:rPr lang="ja-JP" altLang="en-US" sz="2800" dirty="0"/>
              <a:t>ステップを学習するのに</a:t>
            </a:r>
            <a:r>
              <a:rPr lang="en-US" altLang="ja-JP" sz="2800" dirty="0"/>
              <a:t>500</a:t>
            </a:r>
            <a:r>
              <a:rPr lang="ja-JP" altLang="en-US" sz="2800" dirty="0"/>
              <a:t>回の学習がある</a:t>
            </a:r>
            <a:br>
              <a:rPr lang="en-US" altLang="ja-JP" sz="2400" dirty="0"/>
            </a:br>
            <a:r>
              <a:rPr lang="ja-JP" altLang="en-US" sz="2400" dirty="0"/>
              <a:t>→</a:t>
            </a:r>
            <a:r>
              <a:rPr lang="ja-JP" altLang="en-US" sz="2400" dirty="0">
                <a:solidFill>
                  <a:schemeClr val="accent5"/>
                </a:solidFill>
              </a:rPr>
              <a:t> </a:t>
            </a:r>
            <a:r>
              <a:rPr lang="ja-JP" altLang="en-US" sz="2400" dirty="0">
                <a:solidFill>
                  <a:srgbClr val="118CCF"/>
                </a:solidFill>
              </a:rPr>
              <a:t>これを</a:t>
            </a:r>
            <a:r>
              <a:rPr lang="en-US" altLang="ja-JP" sz="2400" dirty="0">
                <a:solidFill>
                  <a:srgbClr val="118CCF"/>
                </a:solidFill>
              </a:rPr>
              <a:t>1 epoch </a:t>
            </a:r>
            <a:r>
              <a:rPr lang="ja-JP" altLang="en-US" sz="2400" dirty="0">
                <a:solidFill>
                  <a:srgbClr val="118CCF"/>
                </a:solidFill>
              </a:rPr>
              <a:t>とする</a:t>
            </a:r>
            <a:endParaRPr lang="en-US" altLang="ja-JP" sz="2400" dirty="0">
              <a:solidFill>
                <a:srgbClr val="118CCF"/>
              </a:solidFill>
            </a:endParaRPr>
          </a:p>
          <a:p>
            <a:pPr marL="385763" indent="-385763">
              <a:buFont typeface="+mj-lt"/>
              <a:buAutoNum type="ea1JpnChsDbPeriod"/>
            </a:pPr>
            <a:endParaRPr lang="en-US" altLang="ja-JP" sz="2400" dirty="0"/>
          </a:p>
          <a:p>
            <a:pPr marL="385763" indent="-385763">
              <a:buFont typeface="+mj-lt"/>
              <a:buAutoNum type="ea1JpnChsDbPeriod"/>
            </a:pPr>
            <a:r>
              <a:rPr lang="en-US" altLang="ja-JP" sz="2800" dirty="0"/>
              <a:t>1000</a:t>
            </a:r>
            <a:r>
              <a:rPr lang="ja-JP" altLang="en-US" sz="2800" dirty="0"/>
              <a:t> </a:t>
            </a:r>
            <a:r>
              <a:rPr lang="en-US" altLang="ja-JP" sz="2800" dirty="0"/>
              <a:t>epoch</a:t>
            </a:r>
            <a:r>
              <a:rPr lang="ja-JP" altLang="en-US" sz="2800" dirty="0"/>
              <a:t> 繰り返す</a:t>
            </a:r>
            <a:r>
              <a:rPr lang="en-US" altLang="ja-JP" sz="2800" dirty="0"/>
              <a:t> </a:t>
            </a:r>
          </a:p>
        </p:txBody>
      </p:sp>
      <p:sp>
        <p:nvSpPr>
          <p:cNvPr id="5" name="タイトル 1">
            <a:extLst>
              <a:ext uri="{FF2B5EF4-FFF2-40B4-BE49-F238E27FC236}">
                <a16:creationId xmlns:a16="http://schemas.microsoft.com/office/drawing/2014/main" id="{DAE62EF8-DC29-4DF9-907D-45FE205253C4}"/>
              </a:ext>
            </a:extLst>
          </p:cNvPr>
          <p:cNvSpPr txBox="1">
            <a:spLocks/>
          </p:cNvSpPr>
          <p:nvPr/>
        </p:nvSpPr>
        <p:spPr bwMode="auto">
          <a:xfrm>
            <a:off x="0" y="-1"/>
            <a:ext cx="9144000" cy="1100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kumimoji="1" sz="2400">
                <a:solidFill>
                  <a:schemeClr val="tx1"/>
                </a:solidFill>
                <a:latin typeface="+mj-lt"/>
                <a:ea typeface="+mj-ea"/>
                <a:cs typeface="ＭＳ Ｐゴシック" charset="0"/>
              </a:defRPr>
            </a:lvl1pPr>
            <a:lvl2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2pPr>
            <a:lvl3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3pPr>
            <a:lvl4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4pPr>
            <a:lvl5pPr algn="l" rtl="0" eaLnBrk="0" fontAlgn="base" hangingPunct="0">
              <a:spcBef>
                <a:spcPct val="0"/>
              </a:spcBef>
              <a:spcAft>
                <a:spcPct val="0"/>
              </a:spcAft>
              <a:defRPr kumimoji="1" sz="2400">
                <a:solidFill>
                  <a:schemeClr val="tx1"/>
                </a:solidFill>
                <a:latin typeface="Times" charset="0"/>
                <a:ea typeface="ＭＳ Ｐゴシック" charset="-128"/>
                <a:cs typeface="ＭＳ Ｐゴシック" charset="0"/>
              </a:defRPr>
            </a:lvl5pPr>
            <a:lvl6pPr marL="457200" algn="l" rtl="0" eaLnBrk="0" fontAlgn="base" hangingPunct="0">
              <a:spcBef>
                <a:spcPct val="0"/>
              </a:spcBef>
              <a:spcAft>
                <a:spcPct val="0"/>
              </a:spcAft>
              <a:defRPr sz="2400">
                <a:solidFill>
                  <a:schemeClr val="tx1"/>
                </a:solidFill>
                <a:latin typeface="Times" charset="0"/>
                <a:ea typeface="ＭＳ Ｐゴシック" charset="-128"/>
              </a:defRPr>
            </a:lvl6pPr>
            <a:lvl7pPr marL="914400" algn="l" rtl="0" eaLnBrk="0" fontAlgn="base" hangingPunct="0">
              <a:spcBef>
                <a:spcPct val="0"/>
              </a:spcBef>
              <a:spcAft>
                <a:spcPct val="0"/>
              </a:spcAft>
              <a:defRPr sz="2400">
                <a:solidFill>
                  <a:schemeClr val="tx1"/>
                </a:solidFill>
                <a:latin typeface="Times" charset="0"/>
                <a:ea typeface="ＭＳ Ｐゴシック" charset="-128"/>
              </a:defRPr>
            </a:lvl7pPr>
            <a:lvl8pPr marL="1371600" algn="l" rtl="0" eaLnBrk="0" fontAlgn="base" hangingPunct="0">
              <a:spcBef>
                <a:spcPct val="0"/>
              </a:spcBef>
              <a:spcAft>
                <a:spcPct val="0"/>
              </a:spcAft>
              <a:defRPr sz="2400">
                <a:solidFill>
                  <a:schemeClr val="tx1"/>
                </a:solidFill>
                <a:latin typeface="Times" charset="0"/>
                <a:ea typeface="ＭＳ Ｐゴシック" charset="-128"/>
              </a:defRPr>
            </a:lvl8pPr>
            <a:lvl9pPr marL="1828800" algn="l" rtl="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ja-JP" altLang="en-US" sz="3000" i="0" kern="0" dirty="0"/>
              <a:t>① </a:t>
            </a:r>
            <a:r>
              <a:rPr lang="ja-JP" altLang="en-US" sz="3000" i="0" kern="0" dirty="0">
                <a:latin typeface="+mj-ea"/>
              </a:rPr>
              <a:t>リカレントニューラルネットワーク</a:t>
            </a:r>
            <a:r>
              <a:rPr lang="ja-JP" altLang="en-US" sz="3000" i="0" kern="0" dirty="0"/>
              <a:t>を用いて対象を学習</a:t>
            </a:r>
          </a:p>
        </p:txBody>
      </p:sp>
    </p:spTree>
    <p:extLst>
      <p:ext uri="{BB962C8B-B14F-4D97-AF65-F5344CB8AC3E}">
        <p14:creationId xmlns:p14="http://schemas.microsoft.com/office/powerpoint/2010/main" val="1455302486"/>
      </p:ext>
    </p:extLst>
  </p:cSld>
  <p:clrMapOvr>
    <a:masterClrMapping/>
  </p:clrMapOvr>
  <p:transition>
    <p:zoom/>
  </p:transition>
</p:sld>
</file>

<file path=ppt/theme/theme1.xml><?xml version="1.0" encoding="utf-8"?>
<a:theme xmlns:a="http://schemas.openxmlformats.org/drawingml/2006/main" name="Vide">
  <a:themeElements>
    <a:clrScheme name="Vid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ide">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1200" b="0" i="0" u="none" strike="noStrike" cap="none" normalizeH="0" baseline="0" smtClean="0">
            <a:ln>
              <a:noFill/>
            </a:ln>
            <a:solidFill>
              <a:schemeClr val="tx1"/>
            </a:solidFill>
            <a:effectLst/>
            <a:latin typeface="ＭＳ Ｐゴシック" charset="-128"/>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1200" b="0" i="0" u="none" strike="noStrike" cap="none" normalizeH="0" baseline="0" smtClean="0">
            <a:ln>
              <a:noFill/>
            </a:ln>
            <a:solidFill>
              <a:schemeClr val="tx1"/>
            </a:solidFill>
            <a:effectLst/>
            <a:latin typeface="ＭＳ Ｐゴシック" charset="-128"/>
            <a:ea typeface="ＭＳ Ｐゴシック" charset="-128"/>
          </a:defRPr>
        </a:defPPr>
      </a:lstStyle>
    </a:lnDef>
  </a:objectDefaults>
  <a:extraClrSchemeLst>
    <a:extraClrScheme>
      <a:clrScheme name="Vid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id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id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id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id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id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id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29135</TotalTime>
  <Words>3376</Words>
  <Application>Microsoft Office PowerPoint</Application>
  <PresentationFormat>画面に合わせる (4:3)</PresentationFormat>
  <Paragraphs>434</Paragraphs>
  <Slides>37</Slides>
  <Notes>27</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37</vt:i4>
      </vt:variant>
    </vt:vector>
  </HeadingPairs>
  <TitlesOfParts>
    <vt:vector size="44" baseType="lpstr">
      <vt:lpstr>ＭＳ Ｐゴシック</vt:lpstr>
      <vt:lpstr>游ゴシック</vt:lpstr>
      <vt:lpstr>Arial</vt:lpstr>
      <vt:lpstr>Calibri</vt:lpstr>
      <vt:lpstr>Cambria Math</vt:lpstr>
      <vt:lpstr>Times</vt:lpstr>
      <vt:lpstr>Vide</vt:lpstr>
      <vt:lpstr>PowerPoint プレゼンテーション</vt:lpstr>
      <vt:lpstr>目次</vt:lpstr>
      <vt:lpstr>PowerPoint プレゼンテーション</vt:lpstr>
      <vt:lpstr>研究背景</vt:lpstr>
      <vt:lpstr>実験対象の時系列データ</vt:lpstr>
      <vt:lpstr>パラメータ変化点の 検出方法</vt:lpstr>
      <vt:lpstr>検出手順</vt:lpstr>
      <vt:lpstr>① リカレントニューラルネットワークを用いて対象を学習</vt:lpstr>
      <vt:lpstr>学習の流れ</vt:lpstr>
      <vt:lpstr>時系列信号の学習</vt:lpstr>
      <vt:lpstr>時系列信号の学習</vt:lpstr>
      <vt:lpstr>時系列信号の学習</vt:lpstr>
      <vt:lpstr>時系列信号の学習</vt:lpstr>
      <vt:lpstr>② 学習損失を求める</vt:lpstr>
      <vt:lpstr>シミュレーション結果</vt:lpstr>
      <vt:lpstr>シミュレーション結果 ( a(t) = 3.7 → 4.0 )</vt:lpstr>
      <vt:lpstr>シミュレーション結果 ( a(t) = 3.7 → 4.0 )</vt:lpstr>
      <vt:lpstr>シミュレーション結果  ( a(t) = 3.75 → 4.0 )</vt:lpstr>
      <vt:lpstr>シミュレーション結果  ( a(t) = 3.8 → 4.0 )</vt:lpstr>
      <vt:lpstr>シミュレーション結果 ( a(t) = 3.85 → 4.0 )</vt:lpstr>
      <vt:lpstr>シミュレーション結果 ( a(t) = 3.9 → 4.0 )</vt:lpstr>
      <vt:lpstr>シミュレーション結果 ( a(t) = 3.95 → 4.0 )</vt:lpstr>
      <vt:lpstr>シミュレーション結果 ( a(t) = 3.95 → 4.0 )</vt:lpstr>
      <vt:lpstr>シミュレーション結果 ( a(t) = 3.95 → 4.0 )</vt:lpstr>
      <vt:lpstr>シミュレーション結果 ( a(t) = 3.99 → 4.0 )</vt:lpstr>
      <vt:lpstr>結論</vt:lpstr>
      <vt:lpstr>今後の課題</vt:lpstr>
      <vt:lpstr>PowerPoint プレゼンテーション</vt:lpstr>
      <vt:lpstr>双方向RNNとは？</vt:lpstr>
      <vt:lpstr>双方向RNNを用いた検出( a(t) = 3.9 → 4.0 )</vt:lpstr>
      <vt:lpstr>RNNと双方向RNNの比較( a(t) = 3.9 → 4.0 )</vt:lpstr>
      <vt:lpstr>双方向RNNを用いた検出( a(t) = 3.95 → 4.0 )</vt:lpstr>
      <vt:lpstr>双方向RNNを用いた検出( a(t) = 3.99 → 4.0 )</vt:lpstr>
      <vt:lpstr>シミュレーション結果( a(t) = 4.0 → 3.7 )</vt:lpstr>
      <vt:lpstr>ロジスティックを対象とした意図は？</vt:lpstr>
      <vt:lpstr>PowerPoint プレゼンテーション</vt:lpstr>
      <vt:lpstr>実験対象の時系列データ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kikaku-ko</dc:creator>
  <cp:keywords/>
  <dc:description/>
  <cp:lastModifiedBy>81808</cp:lastModifiedBy>
  <cp:revision>1904</cp:revision>
  <cp:lastPrinted>2020-11-04T05:07:44Z</cp:lastPrinted>
  <dcterms:created xsi:type="dcterms:W3CDTF">2007-04-19T10:21:38Z</dcterms:created>
  <dcterms:modified xsi:type="dcterms:W3CDTF">2020-11-06T07:06:08Z</dcterms:modified>
  <cp:category/>
</cp:coreProperties>
</file>